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autoCompressPictures="0">
  <p:sldMasterIdLst>
    <p:sldMasterId id="2147483964" r:id="rId1"/>
  </p:sldMasterIdLst>
  <p:notesMasterIdLst>
    <p:notesMasterId r:id="rId57"/>
  </p:notesMasterIdLst>
  <p:sldIdLst>
    <p:sldId id="256" r:id="rId2"/>
    <p:sldId id="354" r:id="rId3"/>
    <p:sldId id="355" r:id="rId4"/>
    <p:sldId id="356" r:id="rId5"/>
    <p:sldId id="357" r:id="rId6"/>
    <p:sldId id="358" r:id="rId7"/>
    <p:sldId id="359" r:id="rId8"/>
    <p:sldId id="360" r:id="rId9"/>
    <p:sldId id="350" r:id="rId10"/>
    <p:sldId id="306" r:id="rId11"/>
    <p:sldId id="257" r:id="rId12"/>
    <p:sldId id="309" r:id="rId13"/>
    <p:sldId id="303" r:id="rId14"/>
    <p:sldId id="258" r:id="rId15"/>
    <p:sldId id="310" r:id="rId16"/>
    <p:sldId id="261" r:id="rId17"/>
    <p:sldId id="311" r:id="rId18"/>
    <p:sldId id="304" r:id="rId19"/>
    <p:sldId id="259" r:id="rId20"/>
    <p:sldId id="263" r:id="rId21"/>
    <p:sldId id="264" r:id="rId22"/>
    <p:sldId id="260" r:id="rId23"/>
    <p:sldId id="266" r:id="rId24"/>
    <p:sldId id="265" r:id="rId25"/>
    <p:sldId id="268" r:id="rId26"/>
    <p:sldId id="269" r:id="rId27"/>
    <p:sldId id="270" r:id="rId28"/>
    <p:sldId id="276" r:id="rId29"/>
    <p:sldId id="284" r:id="rId30"/>
    <p:sldId id="285" r:id="rId31"/>
    <p:sldId id="351" r:id="rId32"/>
    <p:sldId id="345" r:id="rId33"/>
    <p:sldId id="344" r:id="rId34"/>
    <p:sldId id="278" r:id="rId35"/>
    <p:sldId id="277" r:id="rId36"/>
    <p:sldId id="279" r:id="rId37"/>
    <p:sldId id="280" r:id="rId38"/>
    <p:sldId id="281" r:id="rId39"/>
    <p:sldId id="282" r:id="rId40"/>
    <p:sldId id="312" r:id="rId41"/>
    <p:sldId id="313" r:id="rId42"/>
    <p:sldId id="362" r:id="rId43"/>
    <p:sldId id="348" r:id="rId44"/>
    <p:sldId id="314" r:id="rId45"/>
    <p:sldId id="283" r:id="rId46"/>
    <p:sldId id="349" r:id="rId47"/>
    <p:sldId id="315" r:id="rId48"/>
    <p:sldId id="300" r:id="rId49"/>
    <p:sldId id="299" r:id="rId50"/>
    <p:sldId id="301" r:id="rId51"/>
    <p:sldId id="302" r:id="rId52"/>
    <p:sldId id="353" r:id="rId53"/>
    <p:sldId id="352" r:id="rId54"/>
    <p:sldId id="361" r:id="rId55"/>
    <p:sldId id="363" r:id="rId5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8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135"/>
    <p:restoredTop sz="93349"/>
  </p:normalViewPr>
  <p:slideViewPr>
    <p:cSldViewPr snapToGrid="0" snapToObjects="1">
      <p:cViewPr varScale="1">
        <p:scale>
          <a:sx n="100" d="100"/>
          <a:sy n="100" d="100"/>
        </p:scale>
        <p:origin x="320" y="168"/>
      </p:cViewPr>
      <p:guideLst>
        <p:guide orient="horz" pos="228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B916D4-D3FC-7E44-806B-AFE67B3FD2DF}" type="datetimeFigureOut">
              <a:rPr lang="en-US" smtClean="0"/>
              <a:t>9/19/19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D887189-9274-814D-9CD5-CBA9E19E06C7}" type="slidenum">
              <a:rPr lang="en-US" smtClean="0"/>
              <a:t>‹#›</a:t>
            </a:fld>
            <a:endParaRPr lang="en-US"/>
          </a:p>
        </p:txBody>
      </p:sp>
    </p:spTree>
    <p:extLst>
      <p:ext uri="{BB962C8B-B14F-4D97-AF65-F5344CB8AC3E}">
        <p14:creationId xmlns:p14="http://schemas.microsoft.com/office/powerpoint/2010/main" val="12577390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0</a:t>
            </a:fld>
            <a:endParaRPr lang="en-US"/>
          </a:p>
        </p:txBody>
      </p:sp>
    </p:spTree>
    <p:extLst>
      <p:ext uri="{BB962C8B-B14F-4D97-AF65-F5344CB8AC3E}">
        <p14:creationId xmlns:p14="http://schemas.microsoft.com/office/powerpoint/2010/main" val="12069954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Supposed we were asked by a client to provide advice on how to improve sales of a particular product. </a:t>
            </a:r>
          </a:p>
          <a:p>
            <a:endParaRPr lang="en-US" sz="1200" dirty="0"/>
          </a:p>
          <a:p>
            <a:r>
              <a:rPr lang="en-US" sz="1200" dirty="0"/>
              <a:t>Does that footnote</a:t>
            </a:r>
            <a:r>
              <a:rPr lang="en-US" sz="1200" baseline="0" dirty="0"/>
              <a:t> belong on this slide?</a:t>
            </a:r>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11</a:t>
            </a:fld>
            <a:endParaRPr lang="en-US"/>
          </a:p>
        </p:txBody>
      </p:sp>
    </p:spTree>
    <p:extLst>
      <p:ext uri="{BB962C8B-B14F-4D97-AF65-F5344CB8AC3E}">
        <p14:creationId xmlns:p14="http://schemas.microsoft.com/office/powerpoint/2010/main" val="19277403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Give an example </a:t>
            </a:r>
          </a:p>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12</a:t>
            </a:fld>
            <a:endParaRPr lang="en-US"/>
          </a:p>
        </p:txBody>
      </p:sp>
    </p:spTree>
    <p:extLst>
      <p:ext uri="{BB962C8B-B14F-4D97-AF65-F5344CB8AC3E}">
        <p14:creationId xmlns:p14="http://schemas.microsoft.com/office/powerpoint/2010/main" val="2311685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13</a:t>
            </a:fld>
            <a:endParaRPr lang="en-US"/>
          </a:p>
        </p:txBody>
      </p:sp>
    </p:spTree>
    <p:extLst>
      <p:ext uri="{BB962C8B-B14F-4D97-AF65-F5344CB8AC3E}">
        <p14:creationId xmlns:p14="http://schemas.microsoft.com/office/powerpoint/2010/main" val="7705203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changed</a:t>
            </a:r>
            <a:r>
              <a:rPr lang="en-US" baseline="0" dirty="0"/>
              <a:t> </a:t>
            </a:r>
            <a:r>
              <a:rPr lang="en-US" baseline="0" dirty="0" err="1"/>
              <a:t>y_p</a:t>
            </a:r>
            <a:r>
              <a:rPr lang="en-US" baseline="0" dirty="0"/>
              <a:t> to </a:t>
            </a:r>
            <a:r>
              <a:rPr lang="en-US" baseline="0" dirty="0" err="1"/>
              <a:t>y_n</a:t>
            </a:r>
            <a:r>
              <a:rPr lang="en-US" baseline="0" dirty="0"/>
              <a:t>.  I think this makes the dimensions correct now. (DLS)</a:t>
            </a:r>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14</a:t>
            </a:fld>
            <a:endParaRPr lang="en-US"/>
          </a:p>
        </p:txBody>
      </p:sp>
    </p:spTree>
    <p:extLst>
      <p:ext uri="{BB962C8B-B14F-4D97-AF65-F5344CB8AC3E}">
        <p14:creationId xmlns:p14="http://schemas.microsoft.com/office/powerpoint/2010/main" val="12167650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15</a:t>
            </a:fld>
            <a:endParaRPr lang="en-US"/>
          </a:p>
        </p:txBody>
      </p:sp>
    </p:spTree>
    <p:extLst>
      <p:ext uri="{BB962C8B-B14F-4D97-AF65-F5344CB8AC3E}">
        <p14:creationId xmlns:p14="http://schemas.microsoft.com/office/powerpoint/2010/main" val="1569211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Change x</a:t>
            </a:r>
            <a:r>
              <a:rPr lang="en-US" baseline="0" dirty="0"/>
              <a:t> and y to uppercase? (DLS)</a:t>
            </a:r>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17</a:t>
            </a:fld>
            <a:endParaRPr lang="en-US"/>
          </a:p>
        </p:txBody>
      </p:sp>
    </p:spTree>
    <p:extLst>
      <p:ext uri="{BB962C8B-B14F-4D97-AF65-F5344CB8AC3E}">
        <p14:creationId xmlns:p14="http://schemas.microsoft.com/office/powerpoint/2010/main" val="17463795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18</a:t>
            </a:fld>
            <a:endParaRPr lang="en-US"/>
          </a:p>
        </p:txBody>
      </p:sp>
    </p:spTree>
    <p:extLst>
      <p:ext uri="{BB962C8B-B14F-4D97-AF65-F5344CB8AC3E}">
        <p14:creationId xmlns:p14="http://schemas.microsoft.com/office/powerpoint/2010/main" val="16101558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Is it clear that </a:t>
            </a:r>
            <a:r>
              <a:rPr lang="en-US" dirty="0" err="1"/>
              <a:t>x_q</a:t>
            </a:r>
            <a:r>
              <a:rPr lang="en-US" dirty="0"/>
              <a:t> is really </a:t>
            </a:r>
            <a:r>
              <a:rPr lang="en-US" dirty="0" err="1"/>
              <a:t>x_i,q</a:t>
            </a:r>
            <a:r>
              <a:rPr lang="en-US" dirty="0"/>
              <a:t>?</a:t>
            </a:r>
            <a:r>
              <a:rPr lang="en-US" baseline="0" dirty="0"/>
              <a:t> (DLS)</a:t>
            </a:r>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23</a:t>
            </a:fld>
            <a:endParaRPr lang="en-US"/>
          </a:p>
        </p:txBody>
      </p:sp>
    </p:spTree>
    <p:extLst>
      <p:ext uri="{BB962C8B-B14F-4D97-AF65-F5344CB8AC3E}">
        <p14:creationId xmlns:p14="http://schemas.microsoft.com/office/powerpoint/2010/main" val="18750609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Change </a:t>
            </a:r>
            <a:r>
              <a:rPr lang="en-US" dirty="0" err="1"/>
              <a:t>indeces</a:t>
            </a:r>
            <a:r>
              <a:rPr lang="en-US" baseline="0" dirty="0"/>
              <a:t> and show k-nearest</a:t>
            </a:r>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25</a:t>
            </a:fld>
            <a:endParaRPr lang="en-US"/>
          </a:p>
        </p:txBody>
      </p:sp>
    </p:spTree>
    <p:extLst>
      <p:ext uri="{BB962C8B-B14F-4D97-AF65-F5344CB8AC3E}">
        <p14:creationId xmlns:p14="http://schemas.microsoft.com/office/powerpoint/2010/main" val="7620226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Change </a:t>
            </a:r>
            <a:r>
              <a:rPr lang="en-US" dirty="0" err="1"/>
              <a:t>indeces</a:t>
            </a:r>
            <a:r>
              <a:rPr lang="en-US" baseline="0" dirty="0"/>
              <a:t> and show k-nearest</a:t>
            </a:r>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26</a:t>
            </a:fld>
            <a:endParaRPr lang="en-US"/>
          </a:p>
        </p:txBody>
      </p:sp>
    </p:spTree>
    <p:extLst>
      <p:ext uri="{BB962C8B-B14F-4D97-AF65-F5344CB8AC3E}">
        <p14:creationId xmlns:p14="http://schemas.microsoft.com/office/powerpoint/2010/main" val="5161046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0B7716-36DB-2D49-AA17-2865D7B13815}" type="slidenum">
              <a:rPr lang="en-US" smtClean="0"/>
              <a:t>1</a:t>
            </a:fld>
            <a:endParaRPr lang="en-US"/>
          </a:p>
        </p:txBody>
      </p:sp>
    </p:spTree>
    <p:extLst>
      <p:ext uri="{BB962C8B-B14F-4D97-AF65-F5344CB8AC3E}">
        <p14:creationId xmlns:p14="http://schemas.microsoft.com/office/powerpoint/2010/main" val="169067081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Change </a:t>
            </a:r>
            <a:r>
              <a:rPr lang="en-US" dirty="0" err="1"/>
              <a:t>indeces</a:t>
            </a:r>
            <a:r>
              <a:rPr lang="en-US" baseline="0" dirty="0"/>
              <a:t> and show k-nearest</a:t>
            </a:r>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27</a:t>
            </a:fld>
            <a:endParaRPr lang="en-US"/>
          </a:p>
        </p:txBody>
      </p:sp>
    </p:spTree>
    <p:extLst>
      <p:ext uri="{BB962C8B-B14F-4D97-AF65-F5344CB8AC3E}">
        <p14:creationId xmlns:p14="http://schemas.microsoft.com/office/powerpoint/2010/main" val="8764532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Change </a:t>
            </a:r>
            <a:r>
              <a:rPr lang="en-US" dirty="0" err="1"/>
              <a:t>indeces</a:t>
            </a:r>
            <a:r>
              <a:rPr lang="en-US" baseline="0" dirty="0"/>
              <a:t> and show k-nearest</a:t>
            </a:r>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28</a:t>
            </a:fld>
            <a:endParaRPr lang="en-US"/>
          </a:p>
        </p:txBody>
      </p:sp>
    </p:spTree>
    <p:extLst>
      <p:ext uri="{BB962C8B-B14F-4D97-AF65-F5344CB8AC3E}">
        <p14:creationId xmlns:p14="http://schemas.microsoft.com/office/powerpoint/2010/main" val="42474333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Notice</a:t>
            </a:r>
            <a:r>
              <a:rPr lang="en-US" baseline="0" dirty="0"/>
              <a:t> </a:t>
            </a:r>
            <a:r>
              <a:rPr lang="en-US" baseline="0" dirty="0" err="1"/>
              <a:t>y_hat</a:t>
            </a:r>
            <a:r>
              <a:rPr lang="en-US" baseline="0" dirty="0"/>
              <a:t> instead of </a:t>
            </a:r>
            <a:r>
              <a:rPr lang="en-US" baseline="0" dirty="0" err="1"/>
              <a:t>f_hat</a:t>
            </a:r>
            <a:endParaRPr lang="en-US" baseline="0" dirty="0"/>
          </a:p>
          <a:p>
            <a:endParaRPr lang="en-US" baseline="0" dirty="0"/>
          </a:p>
          <a:p>
            <a:r>
              <a:rPr lang="en-US" baseline="0" dirty="0"/>
              <a:t>I think the index on </a:t>
            </a:r>
            <a:r>
              <a:rPr lang="en-US" baseline="0" dirty="0" err="1"/>
              <a:t>y_hat</a:t>
            </a:r>
            <a:r>
              <a:rPr lang="en-US" baseline="0" dirty="0"/>
              <a:t> is wrong but I can’t change it b/c it’s an image. (DLS)</a:t>
            </a:r>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29</a:t>
            </a:fld>
            <a:endParaRPr lang="en-US"/>
          </a:p>
        </p:txBody>
      </p:sp>
    </p:spTree>
    <p:extLst>
      <p:ext uri="{BB962C8B-B14F-4D97-AF65-F5344CB8AC3E}">
        <p14:creationId xmlns:p14="http://schemas.microsoft.com/office/powerpoint/2010/main" val="2817724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Change </a:t>
            </a:r>
            <a:r>
              <a:rPr lang="en-US" dirty="0" err="1"/>
              <a:t>indeces</a:t>
            </a:r>
            <a:r>
              <a:rPr lang="en-US" baseline="0" dirty="0"/>
              <a:t> and show k-nearest</a:t>
            </a:r>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30</a:t>
            </a:fld>
            <a:endParaRPr lang="en-US"/>
          </a:p>
        </p:txBody>
      </p:sp>
    </p:spTree>
    <p:extLst>
      <p:ext uri="{BB962C8B-B14F-4D97-AF65-F5344CB8AC3E}">
        <p14:creationId xmlns:p14="http://schemas.microsoft.com/office/powerpoint/2010/main" val="106741363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31</a:t>
            </a:fld>
            <a:endParaRPr lang="en-US"/>
          </a:p>
        </p:txBody>
      </p:sp>
    </p:spTree>
    <p:extLst>
      <p:ext uri="{BB962C8B-B14F-4D97-AF65-F5344CB8AC3E}">
        <p14:creationId xmlns:p14="http://schemas.microsoft.com/office/powerpoint/2010/main" val="96549662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Change </a:t>
            </a:r>
            <a:r>
              <a:rPr lang="en-US" dirty="0" err="1"/>
              <a:t>indeces</a:t>
            </a:r>
            <a:r>
              <a:rPr lang="en-US" baseline="0" dirty="0"/>
              <a:t> and show k-nearest</a:t>
            </a:r>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33</a:t>
            </a:fld>
            <a:endParaRPr lang="en-US"/>
          </a:p>
        </p:txBody>
      </p:sp>
    </p:spTree>
    <p:extLst>
      <p:ext uri="{BB962C8B-B14F-4D97-AF65-F5344CB8AC3E}">
        <p14:creationId xmlns:p14="http://schemas.microsoft.com/office/powerpoint/2010/main" val="105553107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34</a:t>
            </a:fld>
            <a:endParaRPr lang="en-US"/>
          </a:p>
        </p:txBody>
      </p:sp>
    </p:spTree>
    <p:extLst>
      <p:ext uri="{BB962C8B-B14F-4D97-AF65-F5344CB8AC3E}">
        <p14:creationId xmlns:p14="http://schemas.microsoft.com/office/powerpoint/2010/main" val="52376457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Change </a:t>
            </a:r>
            <a:r>
              <a:rPr lang="en-US" dirty="0" err="1"/>
              <a:t>indeces</a:t>
            </a:r>
            <a:r>
              <a:rPr lang="en-US" baseline="0" dirty="0"/>
              <a:t> and show k-nearest</a:t>
            </a:r>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35</a:t>
            </a:fld>
            <a:endParaRPr lang="en-US"/>
          </a:p>
        </p:txBody>
      </p:sp>
    </p:spTree>
    <p:extLst>
      <p:ext uri="{BB962C8B-B14F-4D97-AF65-F5344CB8AC3E}">
        <p14:creationId xmlns:p14="http://schemas.microsoft.com/office/powerpoint/2010/main" val="192157295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Change </a:t>
            </a:r>
            <a:r>
              <a:rPr lang="en-US" dirty="0" err="1"/>
              <a:t>indeces</a:t>
            </a:r>
            <a:r>
              <a:rPr lang="en-US" baseline="0" dirty="0"/>
              <a:t> and show k-nearest</a:t>
            </a:r>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36</a:t>
            </a:fld>
            <a:endParaRPr lang="en-US"/>
          </a:p>
        </p:txBody>
      </p:sp>
    </p:spTree>
    <p:extLst>
      <p:ext uri="{BB962C8B-B14F-4D97-AF65-F5344CB8AC3E}">
        <p14:creationId xmlns:p14="http://schemas.microsoft.com/office/powerpoint/2010/main" val="212750367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Change </a:t>
            </a:r>
            <a:r>
              <a:rPr lang="en-US" dirty="0" err="1"/>
              <a:t>indeces</a:t>
            </a:r>
            <a:r>
              <a:rPr lang="en-US" baseline="0" dirty="0"/>
              <a:t> and show k-nearest</a:t>
            </a:r>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37</a:t>
            </a:fld>
            <a:endParaRPr lang="en-US"/>
          </a:p>
        </p:txBody>
      </p:sp>
    </p:spTree>
    <p:extLst>
      <p:ext uri="{BB962C8B-B14F-4D97-AF65-F5344CB8AC3E}">
        <p14:creationId xmlns:p14="http://schemas.microsoft.com/office/powerpoint/2010/main" val="10864972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0B7716-36DB-2D49-AA17-2865D7B13815}" type="slidenum">
              <a:rPr lang="en-US" smtClean="0"/>
              <a:t>2</a:t>
            </a:fld>
            <a:endParaRPr lang="en-US"/>
          </a:p>
        </p:txBody>
      </p:sp>
    </p:spTree>
    <p:extLst>
      <p:ext uri="{BB962C8B-B14F-4D97-AF65-F5344CB8AC3E}">
        <p14:creationId xmlns:p14="http://schemas.microsoft.com/office/powerpoint/2010/main" val="164484501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Change </a:t>
            </a:r>
            <a:r>
              <a:rPr lang="en-US" dirty="0" err="1"/>
              <a:t>indeces</a:t>
            </a:r>
            <a:r>
              <a:rPr lang="en-US" baseline="0" dirty="0"/>
              <a:t> and show k-nearest</a:t>
            </a:r>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38</a:t>
            </a:fld>
            <a:endParaRPr lang="en-US"/>
          </a:p>
        </p:txBody>
      </p:sp>
    </p:spTree>
    <p:extLst>
      <p:ext uri="{BB962C8B-B14F-4D97-AF65-F5344CB8AC3E}">
        <p14:creationId xmlns:p14="http://schemas.microsoft.com/office/powerpoint/2010/main" val="115447992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Change </a:t>
            </a:r>
            <a:r>
              <a:rPr lang="en-US" dirty="0" err="1"/>
              <a:t>indeces</a:t>
            </a:r>
            <a:r>
              <a:rPr lang="en-US" baseline="0" dirty="0"/>
              <a:t> and show k-nearest</a:t>
            </a:r>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39</a:t>
            </a:fld>
            <a:endParaRPr lang="en-US"/>
          </a:p>
        </p:txBody>
      </p:sp>
    </p:spTree>
    <p:extLst>
      <p:ext uri="{BB962C8B-B14F-4D97-AF65-F5344CB8AC3E}">
        <p14:creationId xmlns:p14="http://schemas.microsoft.com/office/powerpoint/2010/main" val="43101760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Change </a:t>
            </a:r>
            <a:r>
              <a:rPr lang="en-US" dirty="0" err="1"/>
              <a:t>indeces</a:t>
            </a:r>
            <a:r>
              <a:rPr lang="en-US" baseline="0" dirty="0"/>
              <a:t> and show k-nearest</a:t>
            </a:r>
          </a:p>
          <a:p>
            <a:endParaRPr lang="en-US" baseline="0" dirty="0"/>
          </a:p>
          <a:p>
            <a:r>
              <a:rPr lang="en-US" baseline="0" dirty="0"/>
              <a:t>Do you want to mention that RMSE isn’t always great b/c it’s not smooth?  This would give them an idea on the things to consider when choosing loss functions.  (DLS)</a:t>
            </a:r>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40</a:t>
            </a:fld>
            <a:endParaRPr lang="en-US"/>
          </a:p>
        </p:txBody>
      </p:sp>
    </p:spTree>
    <p:extLst>
      <p:ext uri="{BB962C8B-B14F-4D97-AF65-F5344CB8AC3E}">
        <p14:creationId xmlns:p14="http://schemas.microsoft.com/office/powerpoint/2010/main" val="173318739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47</a:t>
            </a:fld>
            <a:endParaRPr lang="en-US"/>
          </a:p>
        </p:txBody>
      </p:sp>
    </p:spTree>
    <p:extLst>
      <p:ext uri="{BB962C8B-B14F-4D97-AF65-F5344CB8AC3E}">
        <p14:creationId xmlns:p14="http://schemas.microsoft.com/office/powerpoint/2010/main" val="60170402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48</a:t>
            </a:fld>
            <a:endParaRPr lang="en-US"/>
          </a:p>
        </p:txBody>
      </p:sp>
    </p:spTree>
    <p:extLst>
      <p:ext uri="{BB962C8B-B14F-4D97-AF65-F5344CB8AC3E}">
        <p14:creationId xmlns:p14="http://schemas.microsoft.com/office/powerpoint/2010/main" val="64960587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Change this to a nicer</a:t>
            </a:r>
            <a:r>
              <a:rPr lang="en-US" baseline="0" dirty="0"/>
              <a:t> plot </a:t>
            </a:r>
          </a:p>
          <a:p>
            <a:endParaRPr lang="en-US" dirty="0"/>
          </a:p>
          <a:p>
            <a:r>
              <a:rPr lang="en-US" dirty="0"/>
              <a:t>The subscript</a:t>
            </a:r>
            <a:r>
              <a:rPr lang="en-US" baseline="0" dirty="0"/>
              <a:t> on the summation should be </a:t>
            </a:r>
            <a:r>
              <a:rPr lang="en-US" baseline="0" dirty="0" err="1"/>
              <a:t>i</a:t>
            </a:r>
            <a:r>
              <a:rPr lang="en-US" baseline="0" dirty="0"/>
              <a:t>=1 for clarity. I can’t seem to change this either</a:t>
            </a:r>
            <a:r>
              <a:rPr lang="mr-IN" baseline="0" dirty="0"/>
              <a:t>…</a:t>
            </a:r>
            <a:r>
              <a:rPr lang="en-US" baseline="0" dirty="0"/>
              <a:t> (DLS)</a:t>
            </a:r>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49</a:t>
            </a:fld>
            <a:endParaRPr lang="en-US"/>
          </a:p>
        </p:txBody>
      </p:sp>
    </p:spTree>
    <p:extLst>
      <p:ext uri="{BB962C8B-B14F-4D97-AF65-F5344CB8AC3E}">
        <p14:creationId xmlns:p14="http://schemas.microsoft.com/office/powerpoint/2010/main" val="50629213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50</a:t>
            </a:fld>
            <a:endParaRPr lang="en-US"/>
          </a:p>
        </p:txBody>
      </p:sp>
    </p:spTree>
    <p:extLst>
      <p:ext uri="{BB962C8B-B14F-4D97-AF65-F5344CB8AC3E}">
        <p14:creationId xmlns:p14="http://schemas.microsoft.com/office/powerpoint/2010/main" val="44398153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887189-9274-814D-9CD5-CBA9E19E06C7}" type="slidenum">
              <a:rPr lang="en-US" smtClean="0"/>
              <a:t>52</a:t>
            </a:fld>
            <a:endParaRPr lang="en-US"/>
          </a:p>
        </p:txBody>
      </p:sp>
    </p:spTree>
    <p:extLst>
      <p:ext uri="{BB962C8B-B14F-4D97-AF65-F5344CB8AC3E}">
        <p14:creationId xmlns:p14="http://schemas.microsoft.com/office/powerpoint/2010/main" val="9031559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0B7716-36DB-2D49-AA17-2865D7B13815}" type="slidenum">
              <a:rPr lang="en-US" smtClean="0"/>
              <a:t>3</a:t>
            </a:fld>
            <a:endParaRPr lang="en-US"/>
          </a:p>
        </p:txBody>
      </p:sp>
    </p:spTree>
    <p:extLst>
      <p:ext uri="{BB962C8B-B14F-4D97-AF65-F5344CB8AC3E}">
        <p14:creationId xmlns:p14="http://schemas.microsoft.com/office/powerpoint/2010/main" val="14841821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0B7716-36DB-2D49-AA17-2865D7B13815}" type="slidenum">
              <a:rPr lang="en-US" smtClean="0"/>
              <a:t>4</a:t>
            </a:fld>
            <a:endParaRPr lang="en-US"/>
          </a:p>
        </p:txBody>
      </p:sp>
    </p:spTree>
    <p:extLst>
      <p:ext uri="{BB962C8B-B14F-4D97-AF65-F5344CB8AC3E}">
        <p14:creationId xmlns:p14="http://schemas.microsoft.com/office/powerpoint/2010/main" val="876731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0B7716-36DB-2D49-AA17-2865D7B13815}" type="slidenum">
              <a:rPr lang="en-US" smtClean="0"/>
              <a:t>5</a:t>
            </a:fld>
            <a:endParaRPr lang="en-US"/>
          </a:p>
        </p:txBody>
      </p:sp>
    </p:spTree>
    <p:extLst>
      <p:ext uri="{BB962C8B-B14F-4D97-AF65-F5344CB8AC3E}">
        <p14:creationId xmlns:p14="http://schemas.microsoft.com/office/powerpoint/2010/main" val="4202670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0B7716-36DB-2D49-AA17-2865D7B13815}" type="slidenum">
              <a:rPr lang="en-US" smtClean="0"/>
              <a:t>6</a:t>
            </a:fld>
            <a:endParaRPr lang="en-US"/>
          </a:p>
        </p:txBody>
      </p:sp>
    </p:spTree>
    <p:extLst>
      <p:ext uri="{BB962C8B-B14F-4D97-AF65-F5344CB8AC3E}">
        <p14:creationId xmlns:p14="http://schemas.microsoft.com/office/powerpoint/2010/main" val="855283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0B7716-36DB-2D49-AA17-2865D7B13815}" type="slidenum">
              <a:rPr lang="en-US" smtClean="0"/>
              <a:t>7</a:t>
            </a:fld>
            <a:endParaRPr lang="en-US"/>
          </a:p>
        </p:txBody>
      </p:sp>
    </p:spTree>
    <p:extLst>
      <p:ext uri="{BB962C8B-B14F-4D97-AF65-F5344CB8AC3E}">
        <p14:creationId xmlns:p14="http://schemas.microsoft.com/office/powerpoint/2010/main" val="8492378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887189-9274-814D-9CD5-CBA9E19E06C7}" type="slidenum">
              <a:rPr lang="en-US" smtClean="0"/>
              <a:t>10</a:t>
            </a:fld>
            <a:endParaRPr lang="en-US"/>
          </a:p>
        </p:txBody>
      </p:sp>
    </p:spTree>
    <p:extLst>
      <p:ext uri="{BB962C8B-B14F-4D97-AF65-F5344CB8AC3E}">
        <p14:creationId xmlns:p14="http://schemas.microsoft.com/office/powerpoint/2010/main" val="183974548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p:bg>
      <p:bgPr>
        <a:solidFill>
          <a:srgbClr val="F9F9F9"/>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14400" y="1694902"/>
            <a:ext cx="10363200" cy="1470025"/>
          </a:xfrm>
          <a:prstGeom prst="rect">
            <a:avLst/>
          </a:prstGeom>
        </p:spPr>
        <p:txBody>
          <a:bodyPr/>
          <a:lstStyle>
            <a:lvl1pPr>
              <a:defRPr sz="3400" b="0" i="0" baseline="0">
                <a:solidFill>
                  <a:srgbClr val="464646"/>
                </a:solidFill>
                <a:latin typeface="Karla" charset="0"/>
                <a:ea typeface="Karla" charset="0"/>
                <a:cs typeface="Karla" charset="0"/>
              </a:defRPr>
            </a:lvl1pPr>
          </a:lstStyle>
          <a:p>
            <a:r>
              <a:rPr lang="en-US"/>
              <a:t>Lecture #: </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9144000" y="6400800"/>
            <a:ext cx="2844800" cy="365125"/>
          </a:xfrm>
        </p:spPr>
        <p:txBody>
          <a:bodyPr/>
          <a:lstStyle/>
          <a:p>
            <a:fld id="{81B7CCDB-6D39-0547-B7B3-C80E39D6513A}" type="slidenum">
              <a:rPr lang="en-US" smtClean="0"/>
              <a:t>‹#›</a:t>
            </a:fld>
            <a:endParaRPr lang="en-US"/>
          </a:p>
        </p:txBody>
      </p:sp>
      <p:sp>
        <p:nvSpPr>
          <p:cNvPr id="7" name="TextBox 6"/>
          <p:cNvSpPr txBox="1"/>
          <p:nvPr/>
        </p:nvSpPr>
        <p:spPr>
          <a:xfrm>
            <a:off x="2082800" y="2958528"/>
            <a:ext cx="8026400" cy="954107"/>
          </a:xfrm>
          <a:prstGeom prst="rect">
            <a:avLst/>
          </a:prstGeom>
          <a:noFill/>
        </p:spPr>
        <p:txBody>
          <a:bodyPr wrap="square" rtlCol="0">
            <a:spAutoFit/>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3200" kern="1200" dirty="0">
                <a:solidFill>
                  <a:schemeClr val="tx1">
                    <a:lumMod val="75000"/>
                    <a:lumOff val="25000"/>
                  </a:schemeClr>
                </a:solidFill>
                <a:effectLst/>
                <a:latin typeface="Karla" charset="0"/>
                <a:ea typeface="Karla" charset="0"/>
                <a:cs typeface="Karla" charset="0"/>
              </a:rPr>
              <a:t>CS109A Introduction to Data Science</a:t>
            </a:r>
            <a:endParaRPr lang="en-US" sz="2400" b="0" i="0" dirty="0">
              <a:solidFill>
                <a:schemeClr val="tx1">
                  <a:lumMod val="75000"/>
                  <a:lumOff val="25000"/>
                </a:schemeClr>
              </a:solidFill>
              <a:latin typeface="Karla" charset="0"/>
              <a:ea typeface="Karla" charset="0"/>
              <a:cs typeface="Karla" charset="0"/>
            </a:endParaRPr>
          </a:p>
          <a:p>
            <a:pPr algn="ctr"/>
            <a:r>
              <a:rPr lang="en-US" sz="2400" b="0" i="0" dirty="0">
                <a:solidFill>
                  <a:schemeClr val="tx1">
                    <a:lumMod val="75000"/>
                    <a:lumOff val="25000"/>
                  </a:schemeClr>
                </a:solidFill>
                <a:latin typeface="Karla" charset="0"/>
                <a:ea typeface="Karla" charset="0"/>
                <a:cs typeface="Karla" charset="0"/>
              </a:rPr>
              <a:t>Pavlos Protopapas,</a:t>
            </a:r>
            <a:r>
              <a:rPr lang="en-US" sz="2400" b="0" i="0" baseline="0" dirty="0">
                <a:solidFill>
                  <a:schemeClr val="tx1">
                    <a:lumMod val="75000"/>
                    <a:lumOff val="25000"/>
                  </a:schemeClr>
                </a:solidFill>
                <a:latin typeface="Karla" charset="0"/>
                <a:ea typeface="Karla" charset="0"/>
                <a:cs typeface="Karla" charset="0"/>
              </a:rPr>
              <a:t> </a:t>
            </a:r>
            <a:r>
              <a:rPr lang="en-US" sz="2400" b="0" i="0" dirty="0">
                <a:solidFill>
                  <a:schemeClr val="tx1">
                    <a:lumMod val="75000"/>
                    <a:lumOff val="25000"/>
                  </a:schemeClr>
                </a:solidFill>
                <a:latin typeface="Karla" charset="0"/>
                <a:ea typeface="Karla" charset="0"/>
                <a:cs typeface="Karla" charset="0"/>
              </a:rPr>
              <a:t>Kevin Rader and Chris Tanner</a:t>
            </a:r>
          </a:p>
        </p:txBody>
      </p:sp>
      <p:grpSp>
        <p:nvGrpSpPr>
          <p:cNvPr id="12" name="Group 11"/>
          <p:cNvGrpSpPr>
            <a:grpSpLocks noChangeAspect="1"/>
          </p:cNvGrpSpPr>
          <p:nvPr/>
        </p:nvGrpSpPr>
        <p:grpSpPr>
          <a:xfrm>
            <a:off x="4475134" y="4428549"/>
            <a:ext cx="3154320" cy="1764795"/>
            <a:chOff x="3383860" y="4092499"/>
            <a:chExt cx="1774304" cy="1102997"/>
          </a:xfrm>
        </p:grpSpPr>
        <p:pic>
          <p:nvPicPr>
            <p:cNvPr id="13" name="Picture 12" descr="iacs.png"/>
            <p:cNvPicPr>
              <a:picLocks/>
            </p:cNvPicPr>
            <p:nvPr userDrawn="1"/>
          </p:nvPicPr>
          <p:blipFill>
            <a:blip r:embed="rId2">
              <a:extLst>
                <a:ext uri="{28A0092B-C50C-407E-A947-70E740481C1C}">
                  <a14:useLocalDpi xmlns:a14="http://schemas.microsoft.com/office/drawing/2010/main" val="0"/>
                </a:ext>
              </a:extLst>
            </a:blip>
            <a:stretch>
              <a:fillRect/>
            </a:stretch>
          </p:blipFill>
          <p:spPr>
            <a:xfrm>
              <a:off x="3383860" y="4092501"/>
              <a:ext cx="874886" cy="1102995"/>
            </a:xfrm>
            <a:prstGeom prst="rect">
              <a:avLst/>
            </a:prstGeom>
          </p:spPr>
        </p:pic>
        <p:pic>
          <p:nvPicPr>
            <p:cNvPr id="14" name="Picture 13" descr="harvard.png"/>
            <p:cNvPicPr>
              <a:picLocks/>
            </p:cNvPicPr>
            <p:nvPr userDrawn="1"/>
          </p:nvPicPr>
          <p:blipFill>
            <a:blip r:embed="rId3">
              <a:extLst>
                <a:ext uri="{28A0092B-C50C-407E-A947-70E740481C1C}">
                  <a14:useLocalDpi xmlns:a14="http://schemas.microsoft.com/office/drawing/2010/main" val="0"/>
                </a:ext>
              </a:extLst>
            </a:blip>
            <a:stretch>
              <a:fillRect/>
            </a:stretch>
          </p:blipFill>
          <p:spPr>
            <a:xfrm>
              <a:off x="4283769" y="4092499"/>
              <a:ext cx="874395" cy="1102995"/>
            </a:xfrm>
            <a:prstGeom prst="rect">
              <a:avLst/>
            </a:prstGeom>
          </p:spPr>
        </p:pic>
      </p:grpSp>
    </p:spTree>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a:prstGeom prst="rect">
            <a:avLst/>
          </a:prstGeom>
        </p:spPr>
        <p:txBody>
          <a:bodyPr/>
          <a:lstStyle>
            <a:lvl1pPr marL="0" indent="0">
              <a:buNone/>
              <a:defRPr sz="3200"/>
            </a:lvl1pPr>
            <a:lvl2pPr marL="457182" indent="0">
              <a:buNone/>
              <a:defRPr sz="2800"/>
            </a:lvl2pPr>
            <a:lvl3pPr marL="914364" indent="0">
              <a:buNone/>
              <a:defRPr sz="2400"/>
            </a:lvl3pPr>
            <a:lvl4pPr marL="1371545" indent="0">
              <a:buNone/>
              <a:defRPr sz="2000"/>
            </a:lvl4pPr>
            <a:lvl5pPr marL="1828727" indent="0">
              <a:buNone/>
              <a:defRPr sz="2000"/>
            </a:lvl5pPr>
            <a:lvl6pPr marL="2285909" indent="0">
              <a:buNone/>
              <a:defRPr sz="2000"/>
            </a:lvl6pPr>
            <a:lvl7pPr marL="2743091" indent="0">
              <a:buNone/>
              <a:defRPr sz="2000"/>
            </a:lvl7pPr>
            <a:lvl8pPr marL="3200272" indent="0">
              <a:buNone/>
              <a:defRPr sz="2000"/>
            </a:lvl8pPr>
            <a:lvl9pPr marL="3657454"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2389717" y="5367338"/>
            <a:ext cx="7315200" cy="804862"/>
          </a:xfrm>
          <a:prstGeom prst="rect">
            <a:avLst/>
          </a:prstGeom>
        </p:spPr>
        <p:txBody>
          <a:bodyPr/>
          <a:lstStyle>
            <a:lvl1pPr marL="0" indent="0">
              <a:buNone/>
              <a:defRPr sz="1400"/>
            </a:lvl1pPr>
            <a:lvl2pPr marL="457182" indent="0">
              <a:buNone/>
              <a:defRPr sz="1200"/>
            </a:lvl2pPr>
            <a:lvl3pPr marL="914364" indent="0">
              <a:buNone/>
              <a:defRPr sz="1000"/>
            </a:lvl3pPr>
            <a:lvl4pPr marL="1371545" indent="0">
              <a:buNone/>
              <a:defRPr sz="900"/>
            </a:lvl4pPr>
            <a:lvl5pPr marL="1828727" indent="0">
              <a:buNone/>
              <a:defRPr sz="900"/>
            </a:lvl5pPr>
            <a:lvl6pPr marL="2285909" indent="0">
              <a:buNone/>
              <a:defRPr sz="900"/>
            </a:lvl6pPr>
            <a:lvl7pPr marL="2743091" indent="0">
              <a:buNone/>
              <a:defRPr sz="900"/>
            </a:lvl7pPr>
            <a:lvl8pPr marL="3200272" indent="0">
              <a:buNone/>
              <a:defRPr sz="900"/>
            </a:lvl8pPr>
            <a:lvl9pPr marL="3657454"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3833A1-46C9-FB45-812F-A8AC7B5136EB}" type="slidenum">
              <a:rPr lang="en-US" smtClean="0"/>
              <a:t>‹#›</a:t>
            </a:fld>
            <a:endParaRPr lang="en-US"/>
          </a:p>
        </p:txBody>
      </p:sp>
    </p:spTree>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609600" y="2596482"/>
            <a:ext cx="10972800" cy="211114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3833A1-46C9-FB45-812F-A8AC7B5136EB}" type="slidenum">
              <a:rPr lang="en-US" smtClean="0"/>
              <a:t>‹#›</a:t>
            </a:fld>
            <a:endParaRPr lang="en-US"/>
          </a:p>
        </p:txBody>
      </p:sp>
    </p:spTree>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1"/>
            <a:ext cx="2743200"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41"/>
            <a:ext cx="8026400" cy="585152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3833A1-46C9-FB45-812F-A8AC7B5136EB}" type="slidenum">
              <a:rPr lang="en-US" smtClean="0"/>
              <a:t>‹#›</a:t>
            </a:fld>
            <a:endParaRPr lang="en-US"/>
          </a:p>
        </p:txBody>
      </p:sp>
    </p:spTree>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349292" y="216531"/>
            <a:ext cx="11493416" cy="767276"/>
          </a:xfrm>
          <a:prstGeom prst="rect">
            <a:avLst/>
          </a:prstGeom>
          <a:ln>
            <a:noFill/>
          </a:ln>
        </p:spPr>
        <p:txBody>
          <a:bodyPr/>
          <a:lstStyle>
            <a:lvl1pPr algn="l">
              <a:defRPr>
                <a:solidFill>
                  <a:srgbClr val="464646"/>
                </a:solidFill>
              </a:defRPr>
            </a:lvl1pPr>
          </a:lstStyle>
          <a:p>
            <a:r>
              <a:rPr lang="en-US"/>
              <a:t>Click to edit Master title style</a:t>
            </a:r>
            <a:endParaRPr lang="en-US" dirty="0"/>
          </a:p>
        </p:txBody>
      </p:sp>
      <p:sp>
        <p:nvSpPr>
          <p:cNvPr id="3" name="Content Placeholder 2"/>
          <p:cNvSpPr>
            <a:spLocks noGrp="1"/>
          </p:cNvSpPr>
          <p:nvPr>
            <p:ph idx="1"/>
          </p:nvPr>
        </p:nvSpPr>
        <p:spPr>
          <a:xfrm>
            <a:off x="833415" y="1177758"/>
            <a:ext cx="10327008" cy="2111143"/>
          </a:xfrm>
          <a:prstGeom prst="rect">
            <a:avLst/>
          </a:prstGeom>
          <a:ln>
            <a:noFill/>
          </a:ln>
        </p:spPr>
        <p:txBody>
          <a:bodyPr/>
          <a:lstStyle>
            <a:lvl1pPr marL="0" indent="0">
              <a:buNone/>
              <a:defRPr sz="2800">
                <a:solidFill>
                  <a:srgbClr val="464646"/>
                </a:solidFill>
                <a:latin typeface="Karla"/>
                <a:cs typeface="Karla"/>
              </a:defRPr>
            </a:lvl1pPr>
            <a:lvl2pPr>
              <a:defRPr sz="2400">
                <a:solidFill>
                  <a:srgbClr val="464646"/>
                </a:solidFill>
                <a:latin typeface="Karla"/>
                <a:cs typeface="Karla"/>
              </a:defRPr>
            </a:lvl2pPr>
            <a:lvl3pPr>
              <a:defRPr sz="2000">
                <a:solidFill>
                  <a:srgbClr val="464646"/>
                </a:solidFill>
                <a:latin typeface="Karla"/>
                <a:cs typeface="Karla"/>
              </a:defRPr>
            </a:lvl3pPr>
            <a:lvl4pPr>
              <a:defRPr sz="1800">
                <a:solidFill>
                  <a:srgbClr val="464646"/>
                </a:solidFill>
                <a:latin typeface="Karla"/>
                <a:cs typeface="Karla"/>
              </a:defRPr>
            </a:lvl4pPr>
            <a:lvl5pPr>
              <a:defRPr sz="1800">
                <a:solidFill>
                  <a:srgbClr val="464646"/>
                </a:solidFill>
                <a:latin typeface="Karla"/>
                <a:cs typeface="Karla"/>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a:xfrm>
            <a:off x="9144000" y="6400800"/>
            <a:ext cx="2844800" cy="365125"/>
          </a:xfrm>
        </p:spPr>
        <p:txBody>
          <a:bodyPr/>
          <a:lstStyle>
            <a:lvl1pPr algn="r">
              <a:defRPr/>
            </a:lvl1pPr>
          </a:lstStyle>
          <a:p>
            <a:fld id="{81B7CCDB-6D39-0547-B7B3-C80E39D6513A}" type="slidenum">
              <a:rPr lang="en-US" smtClean="0"/>
              <a:t>‹#›</a:t>
            </a:fld>
            <a:endParaRPr lang="en-US"/>
          </a:p>
        </p:txBody>
      </p:sp>
      <p:grpSp>
        <p:nvGrpSpPr>
          <p:cNvPr id="9" name="Group 8"/>
          <p:cNvGrpSpPr>
            <a:grpSpLocks noChangeAspect="1"/>
          </p:cNvGrpSpPr>
          <p:nvPr/>
        </p:nvGrpSpPr>
        <p:grpSpPr>
          <a:xfrm>
            <a:off x="457200" y="6400800"/>
            <a:ext cx="487418" cy="274320"/>
            <a:chOff x="8442646" y="6356350"/>
            <a:chExt cx="482609" cy="274320"/>
          </a:xfrm>
        </p:grpSpPr>
        <p:pic>
          <p:nvPicPr>
            <p:cNvPr id="7" name="Picture 6"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8" name="Picture 7"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cxnSp>
        <p:nvCxnSpPr>
          <p:cNvPr id="10" name="Straight Connector 9"/>
          <p:cNvCxnSpPr/>
          <p:nvPr/>
        </p:nvCxnSpPr>
        <p:spPr>
          <a:xfrm>
            <a:off x="0" y="789856"/>
            <a:ext cx="12192000" cy="0"/>
          </a:xfrm>
          <a:prstGeom prst="line">
            <a:avLst/>
          </a:prstGeom>
          <a:ln w="9525" cmpd="sng">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5015746" y="6400800"/>
            <a:ext cx="2287807" cy="261610"/>
          </a:xfrm>
          <a:prstGeom prst="rect">
            <a:avLst/>
          </a:prstGeom>
          <a:noFill/>
        </p:spPr>
        <p:txBody>
          <a:bodyPr wrap="none" rtlCol="0">
            <a:spAutoFit/>
          </a:bodyPr>
          <a:lstStyle/>
          <a:p>
            <a:pPr algn="ctr"/>
            <a:r>
              <a:rPr lang="en-US" sz="1100" cap="small" baseline="0" dirty="0">
                <a:solidFill>
                  <a:schemeClr val="tx1">
                    <a:lumMod val="50000"/>
                    <a:lumOff val="50000"/>
                  </a:schemeClr>
                </a:solidFill>
                <a:latin typeface="Karla" charset="0"/>
                <a:ea typeface="Karla" charset="0"/>
                <a:cs typeface="Karla" charset="0"/>
              </a:rPr>
              <a:t>CS109A, Protopapas, Rader, Tanner</a:t>
            </a:r>
          </a:p>
        </p:txBody>
      </p:sp>
    </p:spTree>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Only Content ">
    <p:spTree>
      <p:nvGrpSpPr>
        <p:cNvPr id="1" name=""/>
        <p:cNvGrpSpPr/>
        <p:nvPr/>
      </p:nvGrpSpPr>
      <p:grpSpPr>
        <a:xfrm>
          <a:off x="0" y="0"/>
          <a:ext cx="0" cy="0"/>
          <a:chOff x="0" y="0"/>
          <a:chExt cx="0" cy="0"/>
        </a:xfrm>
      </p:grpSpPr>
      <p:sp>
        <p:nvSpPr>
          <p:cNvPr id="3" name="Content Placeholder 2"/>
          <p:cNvSpPr>
            <a:spLocks noGrp="1"/>
          </p:cNvSpPr>
          <p:nvPr>
            <p:ph idx="1"/>
          </p:nvPr>
        </p:nvSpPr>
        <p:spPr>
          <a:xfrm>
            <a:off x="872951" y="357487"/>
            <a:ext cx="10327008" cy="2111143"/>
          </a:xfrm>
          <a:prstGeom prst="rect">
            <a:avLst/>
          </a:prstGeom>
          <a:ln>
            <a:noFill/>
          </a:ln>
        </p:spPr>
        <p:txBody>
          <a:bodyPr/>
          <a:lstStyle>
            <a:lvl1pPr marL="0" indent="0">
              <a:buNone/>
              <a:defRPr sz="2800">
                <a:solidFill>
                  <a:srgbClr val="464646"/>
                </a:solidFill>
                <a:latin typeface="Karla"/>
                <a:cs typeface="Karla"/>
              </a:defRPr>
            </a:lvl1pPr>
            <a:lvl2pPr>
              <a:defRPr sz="2400">
                <a:solidFill>
                  <a:srgbClr val="464646"/>
                </a:solidFill>
                <a:latin typeface="Karla"/>
                <a:cs typeface="Karla"/>
              </a:defRPr>
            </a:lvl2pPr>
            <a:lvl3pPr>
              <a:defRPr sz="2000">
                <a:solidFill>
                  <a:srgbClr val="464646"/>
                </a:solidFill>
                <a:latin typeface="Karla"/>
                <a:cs typeface="Karla"/>
              </a:defRPr>
            </a:lvl3pPr>
            <a:lvl4pPr>
              <a:defRPr sz="1800">
                <a:solidFill>
                  <a:srgbClr val="464646"/>
                </a:solidFill>
                <a:latin typeface="Karla"/>
                <a:cs typeface="Karla"/>
              </a:defRPr>
            </a:lvl4pPr>
            <a:lvl5pPr>
              <a:defRPr sz="1800">
                <a:solidFill>
                  <a:srgbClr val="464646"/>
                </a:solidFill>
                <a:latin typeface="Karla"/>
                <a:cs typeface="Karla"/>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Slide Number Placeholder 5"/>
          <p:cNvSpPr>
            <a:spLocks noGrp="1"/>
          </p:cNvSpPr>
          <p:nvPr>
            <p:ph type="sldNum" sz="quarter" idx="12"/>
          </p:nvPr>
        </p:nvSpPr>
        <p:spPr>
          <a:xfrm>
            <a:off x="9144000" y="6400800"/>
            <a:ext cx="2844800" cy="365125"/>
          </a:xfrm>
        </p:spPr>
        <p:txBody>
          <a:bodyPr/>
          <a:lstStyle>
            <a:lvl1pPr algn="r">
              <a:defRPr/>
            </a:lvl1pPr>
          </a:lstStyle>
          <a:p>
            <a:fld id="{81B7CCDB-6D39-0547-B7B3-C80E39D6513A}" type="slidenum">
              <a:rPr lang="en-US" smtClean="0"/>
              <a:t>‹#›</a:t>
            </a:fld>
            <a:endParaRPr lang="en-US"/>
          </a:p>
        </p:txBody>
      </p:sp>
      <p:sp>
        <p:nvSpPr>
          <p:cNvPr id="12" name="TextBox 11"/>
          <p:cNvSpPr txBox="1"/>
          <p:nvPr/>
        </p:nvSpPr>
        <p:spPr>
          <a:xfrm>
            <a:off x="5015747" y="6400800"/>
            <a:ext cx="2287806" cy="261610"/>
          </a:xfrm>
          <a:prstGeom prst="rect">
            <a:avLst/>
          </a:prstGeom>
          <a:noFill/>
        </p:spPr>
        <p:txBody>
          <a:bodyPr wrap="none" rtlCol="0">
            <a:spAutoFit/>
          </a:bodyPr>
          <a:lstStyle/>
          <a:p>
            <a:pPr algn="ctr"/>
            <a:r>
              <a:rPr lang="en-US" sz="1100" cap="small" baseline="0" dirty="0">
                <a:solidFill>
                  <a:schemeClr val="tx1">
                    <a:lumMod val="50000"/>
                    <a:lumOff val="50000"/>
                  </a:schemeClr>
                </a:solidFill>
                <a:latin typeface="Karla" charset="0"/>
                <a:ea typeface="Karla" charset="0"/>
                <a:cs typeface="Karla" charset="0"/>
              </a:rPr>
              <a:t>CS109A, Protopapas, Rader, Tanner</a:t>
            </a:r>
          </a:p>
        </p:txBody>
      </p:sp>
      <p:grpSp>
        <p:nvGrpSpPr>
          <p:cNvPr id="10" name="Group 9"/>
          <p:cNvGrpSpPr>
            <a:grpSpLocks noChangeAspect="1"/>
          </p:cNvGrpSpPr>
          <p:nvPr/>
        </p:nvGrpSpPr>
        <p:grpSpPr>
          <a:xfrm>
            <a:off x="457200" y="6400800"/>
            <a:ext cx="487418" cy="274320"/>
            <a:chOff x="8442646" y="6356350"/>
            <a:chExt cx="482609" cy="274320"/>
          </a:xfrm>
        </p:grpSpPr>
        <p:pic>
          <p:nvPicPr>
            <p:cNvPr id="11" name="Picture 10"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3" name="Picture 12"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Tree>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6"/>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a:prstGeom prst="rect">
            <a:avLst/>
          </a:prstGeom>
        </p:spPr>
        <p:txBody>
          <a:bodyPr anchor="b"/>
          <a:lstStyle>
            <a:lvl1pPr marL="0" indent="0">
              <a:buNone/>
              <a:defRPr sz="2000">
                <a:solidFill>
                  <a:schemeClr val="tx1">
                    <a:tint val="75000"/>
                  </a:schemeClr>
                </a:solidFill>
              </a:defRPr>
            </a:lvl1pPr>
            <a:lvl2pPr marL="457182" indent="0">
              <a:buNone/>
              <a:defRPr sz="1800">
                <a:solidFill>
                  <a:schemeClr val="tx1">
                    <a:tint val="75000"/>
                  </a:schemeClr>
                </a:solidFill>
              </a:defRPr>
            </a:lvl2pPr>
            <a:lvl3pPr marL="914364" indent="0">
              <a:buNone/>
              <a:defRPr sz="1600">
                <a:solidFill>
                  <a:schemeClr val="tx1">
                    <a:tint val="75000"/>
                  </a:schemeClr>
                </a:solidFill>
              </a:defRPr>
            </a:lvl3pPr>
            <a:lvl4pPr marL="1371545" indent="0">
              <a:buNone/>
              <a:defRPr sz="1400">
                <a:solidFill>
                  <a:schemeClr val="tx1">
                    <a:tint val="75000"/>
                  </a:schemeClr>
                </a:solidFill>
              </a:defRPr>
            </a:lvl4pPr>
            <a:lvl5pPr marL="1828727" indent="0">
              <a:buNone/>
              <a:defRPr sz="1400">
                <a:solidFill>
                  <a:schemeClr val="tx1">
                    <a:tint val="75000"/>
                  </a:schemeClr>
                </a:solidFill>
              </a:defRPr>
            </a:lvl5pPr>
            <a:lvl6pPr marL="2285909" indent="0">
              <a:buNone/>
              <a:defRPr sz="1400">
                <a:solidFill>
                  <a:schemeClr val="tx1">
                    <a:tint val="75000"/>
                  </a:schemeClr>
                </a:solidFill>
              </a:defRPr>
            </a:lvl6pPr>
            <a:lvl7pPr marL="2743091" indent="0">
              <a:buNone/>
              <a:defRPr sz="1400">
                <a:solidFill>
                  <a:schemeClr val="tx1">
                    <a:tint val="75000"/>
                  </a:schemeClr>
                </a:solidFill>
              </a:defRPr>
            </a:lvl7pPr>
            <a:lvl8pPr marL="3200272" indent="0">
              <a:buNone/>
              <a:defRPr sz="1400">
                <a:solidFill>
                  <a:schemeClr val="tx1">
                    <a:tint val="75000"/>
                  </a:schemeClr>
                </a:solidFill>
              </a:defRPr>
            </a:lvl8pPr>
            <a:lvl9pPr marL="3657454"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13833A1-46C9-FB45-812F-A8AC7B5136EB}" type="slidenum">
              <a:rPr lang="en-US" smtClean="0"/>
              <a:t>‹#›</a:t>
            </a:fld>
            <a:endParaRPr lang="en-US"/>
          </a:p>
        </p:txBody>
      </p:sp>
    </p:spTree>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609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9144000" y="6400800"/>
            <a:ext cx="2844800" cy="365125"/>
          </a:xfrm>
        </p:spPr>
        <p:txBody>
          <a:bodyPr/>
          <a:lstStyle/>
          <a:p>
            <a:fld id="{A13833A1-46C9-FB45-812F-A8AC7B5136EB}" type="slidenum">
              <a:rPr lang="en-US" smtClean="0"/>
              <a:t>‹#›</a:t>
            </a:fld>
            <a:endParaRPr lang="en-US"/>
          </a:p>
        </p:txBody>
      </p:sp>
      <p:sp>
        <p:nvSpPr>
          <p:cNvPr id="11" name="TextBox 10"/>
          <p:cNvSpPr txBox="1"/>
          <p:nvPr/>
        </p:nvSpPr>
        <p:spPr>
          <a:xfrm>
            <a:off x="10109057" y="6109785"/>
            <a:ext cx="1289135" cy="261610"/>
          </a:xfrm>
          <a:prstGeom prst="rect">
            <a:avLst/>
          </a:prstGeom>
          <a:noFill/>
        </p:spPr>
        <p:txBody>
          <a:bodyPr wrap="none" rtlCol="0">
            <a:spAutoFit/>
          </a:bodyPr>
          <a:lstStyle/>
          <a:p>
            <a:r>
              <a:rPr lang="en-US" sz="1100" cap="small" baseline="0" dirty="0">
                <a:solidFill>
                  <a:schemeClr val="tx1">
                    <a:lumMod val="50000"/>
                    <a:lumOff val="50000"/>
                  </a:schemeClr>
                </a:solidFill>
                <a:latin typeface="Karla" charset="0"/>
                <a:ea typeface="Karla" charset="0"/>
                <a:cs typeface="Karla" charset="0"/>
              </a:rPr>
              <a:t>Pavlos Protopapas</a:t>
            </a:r>
          </a:p>
        </p:txBody>
      </p:sp>
      <p:grpSp>
        <p:nvGrpSpPr>
          <p:cNvPr id="13" name="Group 12"/>
          <p:cNvGrpSpPr>
            <a:grpSpLocks noChangeAspect="1"/>
          </p:cNvGrpSpPr>
          <p:nvPr/>
        </p:nvGrpSpPr>
        <p:grpSpPr>
          <a:xfrm>
            <a:off x="457200" y="6400800"/>
            <a:ext cx="487418" cy="274320"/>
            <a:chOff x="8442646" y="6356350"/>
            <a:chExt cx="482609" cy="274320"/>
          </a:xfrm>
        </p:grpSpPr>
        <p:pic>
          <p:nvPicPr>
            <p:cNvPr id="14" name="Picture 13"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5" name="Picture 14"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Tree>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18341" y="951502"/>
            <a:ext cx="10972800" cy="767276"/>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4"/>
            <a:ext cx="5386917" cy="639762"/>
          </a:xfrm>
          <a:prstGeom prst="rect">
            <a:avLst/>
          </a:prstGeo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70" y="1535114"/>
            <a:ext cx="5389033" cy="639762"/>
          </a:xfrm>
          <a:prstGeom prst="rect">
            <a:avLst/>
          </a:prstGeom>
        </p:spPr>
        <p:txBody>
          <a:bodyPr anchor="b"/>
          <a:lstStyle>
            <a:lvl1pPr marL="0" indent="0">
              <a:buNone/>
              <a:defRPr sz="2400" b="1"/>
            </a:lvl1pPr>
            <a:lvl2pPr marL="457182" indent="0">
              <a:buNone/>
              <a:defRPr sz="2000" b="1"/>
            </a:lvl2pPr>
            <a:lvl3pPr marL="914364" indent="0">
              <a:buNone/>
              <a:defRPr sz="1800" b="1"/>
            </a:lvl3pPr>
            <a:lvl4pPr marL="1371545" indent="0">
              <a:buNone/>
              <a:defRPr sz="1600" b="1"/>
            </a:lvl4pPr>
            <a:lvl5pPr marL="1828727" indent="0">
              <a:buNone/>
              <a:defRPr sz="1600" b="1"/>
            </a:lvl5pPr>
            <a:lvl6pPr marL="2285909" indent="0">
              <a:buNone/>
              <a:defRPr sz="1600" b="1"/>
            </a:lvl6pPr>
            <a:lvl7pPr marL="2743091" indent="0">
              <a:buNone/>
              <a:defRPr sz="1600" b="1"/>
            </a:lvl7pPr>
            <a:lvl8pPr marL="3200272" indent="0">
              <a:buNone/>
              <a:defRPr sz="1600" b="1"/>
            </a:lvl8pPr>
            <a:lvl9pPr marL="3657454"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70" y="2174875"/>
            <a:ext cx="5389033"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a:xfrm>
            <a:off x="9144000" y="6400800"/>
            <a:ext cx="2844800" cy="365125"/>
          </a:xfrm>
        </p:spPr>
        <p:txBody>
          <a:bodyPr/>
          <a:lstStyle/>
          <a:p>
            <a:fld id="{A13833A1-46C9-FB45-812F-A8AC7B5136EB}" type="slidenum">
              <a:rPr lang="en-US" smtClean="0"/>
              <a:t>‹#›</a:t>
            </a:fld>
            <a:endParaRPr lang="en-US"/>
          </a:p>
        </p:txBody>
      </p:sp>
      <p:grpSp>
        <p:nvGrpSpPr>
          <p:cNvPr id="15" name="Group 14"/>
          <p:cNvGrpSpPr>
            <a:grpSpLocks noChangeAspect="1"/>
          </p:cNvGrpSpPr>
          <p:nvPr/>
        </p:nvGrpSpPr>
        <p:grpSpPr>
          <a:xfrm>
            <a:off x="457200" y="6400800"/>
            <a:ext cx="487418" cy="274320"/>
            <a:chOff x="8442646" y="6356350"/>
            <a:chExt cx="482609" cy="274320"/>
          </a:xfrm>
        </p:grpSpPr>
        <p:pic>
          <p:nvPicPr>
            <p:cNvPr id="16" name="Picture 15"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7" name="Picture 16"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Tree>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Section Title">
    <p:spTree>
      <p:nvGrpSpPr>
        <p:cNvPr id="1" name=""/>
        <p:cNvGrpSpPr/>
        <p:nvPr/>
      </p:nvGrpSpPr>
      <p:grpSpPr>
        <a:xfrm>
          <a:off x="0" y="0"/>
          <a:ext cx="0" cy="0"/>
          <a:chOff x="0" y="0"/>
          <a:chExt cx="0" cy="0"/>
        </a:xfrm>
      </p:grpSpPr>
      <p:sp>
        <p:nvSpPr>
          <p:cNvPr id="2" name="Title 1"/>
          <p:cNvSpPr>
            <a:spLocks noGrp="1"/>
          </p:cNvSpPr>
          <p:nvPr>
            <p:ph type="title"/>
          </p:nvPr>
        </p:nvSpPr>
        <p:spPr>
          <a:xfrm>
            <a:off x="609600" y="2739958"/>
            <a:ext cx="10972800" cy="767276"/>
          </a:xfrm>
          <a:prstGeom prst="rect">
            <a:avLst/>
          </a:prstGeom>
        </p:spPr>
        <p:txBody>
          <a:bodyPr/>
          <a:lstStyle/>
          <a:p>
            <a:r>
              <a:rPr lang="en-US"/>
              <a:t>Click to edit Master title style</a:t>
            </a:r>
            <a:endParaRPr lang="en-US" dirty="0"/>
          </a:p>
        </p:txBody>
      </p:sp>
      <p:sp>
        <p:nvSpPr>
          <p:cNvPr id="5" name="Slide Number Placeholder 4"/>
          <p:cNvSpPr>
            <a:spLocks noGrp="1"/>
          </p:cNvSpPr>
          <p:nvPr>
            <p:ph type="sldNum" sz="quarter" idx="12"/>
          </p:nvPr>
        </p:nvSpPr>
        <p:spPr>
          <a:xfrm>
            <a:off x="9144000" y="6400800"/>
            <a:ext cx="2844800" cy="365125"/>
          </a:xfrm>
        </p:spPr>
        <p:txBody>
          <a:bodyPr/>
          <a:lstStyle/>
          <a:p>
            <a:fld id="{81B7CCDB-6D39-0547-B7B3-C80E39D6513A}" type="slidenum">
              <a:rPr lang="en-US" smtClean="0"/>
              <a:t>‹#›</a:t>
            </a:fld>
            <a:endParaRPr lang="en-US"/>
          </a:p>
        </p:txBody>
      </p:sp>
      <p:sp>
        <p:nvSpPr>
          <p:cNvPr id="10" name="TextBox 9"/>
          <p:cNvSpPr txBox="1"/>
          <p:nvPr/>
        </p:nvSpPr>
        <p:spPr>
          <a:xfrm>
            <a:off x="5015747" y="6400800"/>
            <a:ext cx="2287806" cy="261610"/>
          </a:xfrm>
          <a:prstGeom prst="rect">
            <a:avLst/>
          </a:prstGeom>
          <a:noFill/>
        </p:spPr>
        <p:txBody>
          <a:bodyPr wrap="none" rtlCol="0">
            <a:spAutoFit/>
          </a:bodyPr>
          <a:lstStyle/>
          <a:p>
            <a:pPr algn="ctr"/>
            <a:r>
              <a:rPr lang="en-US" sz="1100" cap="small" baseline="0" dirty="0">
                <a:solidFill>
                  <a:schemeClr val="tx1">
                    <a:lumMod val="50000"/>
                    <a:lumOff val="50000"/>
                  </a:schemeClr>
                </a:solidFill>
                <a:latin typeface="Karla" charset="0"/>
                <a:ea typeface="Karla" charset="0"/>
                <a:cs typeface="Karla" charset="0"/>
              </a:rPr>
              <a:t>CS109A, Protopapas, Rader, Tanner</a:t>
            </a:r>
          </a:p>
        </p:txBody>
      </p:sp>
      <p:grpSp>
        <p:nvGrpSpPr>
          <p:cNvPr id="11" name="Group 10"/>
          <p:cNvGrpSpPr>
            <a:grpSpLocks noChangeAspect="1"/>
          </p:cNvGrpSpPr>
          <p:nvPr/>
        </p:nvGrpSpPr>
        <p:grpSpPr>
          <a:xfrm>
            <a:off x="457200" y="6400800"/>
            <a:ext cx="487418" cy="274320"/>
            <a:chOff x="8442646" y="6356350"/>
            <a:chExt cx="482609" cy="274320"/>
          </a:xfrm>
        </p:grpSpPr>
        <p:pic>
          <p:nvPicPr>
            <p:cNvPr id="12" name="Picture 11"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3" name="Picture 12"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Tree>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9144000" y="6400800"/>
            <a:ext cx="2844800" cy="365125"/>
          </a:xfrm>
        </p:spPr>
        <p:txBody>
          <a:bodyPr/>
          <a:lstStyle/>
          <a:p>
            <a:fld id="{A13833A1-46C9-FB45-812F-A8AC7B5136EB}" type="slidenum">
              <a:rPr lang="en-US" smtClean="0"/>
              <a:t>‹#›</a:t>
            </a:fld>
            <a:endParaRPr lang="en-US"/>
          </a:p>
        </p:txBody>
      </p:sp>
      <p:sp>
        <p:nvSpPr>
          <p:cNvPr id="8" name="TextBox 7"/>
          <p:cNvSpPr txBox="1"/>
          <p:nvPr/>
        </p:nvSpPr>
        <p:spPr>
          <a:xfrm>
            <a:off x="5015747" y="6400800"/>
            <a:ext cx="2287806" cy="261610"/>
          </a:xfrm>
          <a:prstGeom prst="rect">
            <a:avLst/>
          </a:prstGeom>
          <a:noFill/>
        </p:spPr>
        <p:txBody>
          <a:bodyPr wrap="none" rtlCol="0">
            <a:spAutoFit/>
          </a:bodyPr>
          <a:lstStyle/>
          <a:p>
            <a:pPr algn="ctr"/>
            <a:r>
              <a:rPr lang="en-US" sz="1100" cap="small" baseline="0" dirty="0">
                <a:solidFill>
                  <a:schemeClr val="tx1">
                    <a:lumMod val="50000"/>
                    <a:lumOff val="50000"/>
                  </a:schemeClr>
                </a:solidFill>
                <a:latin typeface="Karla" charset="0"/>
                <a:ea typeface="Karla" charset="0"/>
                <a:cs typeface="Karla" charset="0"/>
              </a:rPr>
              <a:t>CS109A, Protopapas, Rader, Tanner</a:t>
            </a:r>
          </a:p>
        </p:txBody>
      </p:sp>
      <p:grpSp>
        <p:nvGrpSpPr>
          <p:cNvPr id="9" name="Group 8"/>
          <p:cNvGrpSpPr>
            <a:grpSpLocks noChangeAspect="1"/>
          </p:cNvGrpSpPr>
          <p:nvPr/>
        </p:nvGrpSpPr>
        <p:grpSpPr>
          <a:xfrm>
            <a:off x="457200" y="6400800"/>
            <a:ext cx="487418" cy="274320"/>
            <a:chOff x="8442646" y="6356350"/>
            <a:chExt cx="482609" cy="274320"/>
          </a:xfrm>
        </p:grpSpPr>
        <p:pic>
          <p:nvPicPr>
            <p:cNvPr id="10" name="Picture 9" descr="iacs.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42646" y="6356350"/>
              <a:ext cx="244154" cy="274320"/>
            </a:xfrm>
            <a:prstGeom prst="rect">
              <a:avLst/>
            </a:prstGeom>
          </p:spPr>
        </p:pic>
        <p:pic>
          <p:nvPicPr>
            <p:cNvPr id="11" name="Picture 10" descr="harvard.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86800" y="6356350"/>
              <a:ext cx="238455" cy="274320"/>
            </a:xfrm>
            <a:prstGeom prst="rect">
              <a:avLst/>
            </a:prstGeom>
          </p:spPr>
        </p:pic>
      </p:grpSp>
    </p:spTree>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3" y="273051"/>
            <a:ext cx="4011084"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3"/>
            <a:ext cx="681566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3" y="1435103"/>
            <a:ext cx="4011084" cy="4691063"/>
          </a:xfrm>
          <a:prstGeom prst="rect">
            <a:avLst/>
          </a:prstGeom>
        </p:spPr>
        <p:txBody>
          <a:bodyPr/>
          <a:lstStyle>
            <a:lvl1pPr marL="0" indent="0">
              <a:buNone/>
              <a:defRPr sz="1400"/>
            </a:lvl1pPr>
            <a:lvl2pPr marL="457182" indent="0">
              <a:buNone/>
              <a:defRPr sz="1200"/>
            </a:lvl2pPr>
            <a:lvl3pPr marL="914364" indent="0">
              <a:buNone/>
              <a:defRPr sz="1000"/>
            </a:lvl3pPr>
            <a:lvl4pPr marL="1371545" indent="0">
              <a:buNone/>
              <a:defRPr sz="900"/>
            </a:lvl4pPr>
            <a:lvl5pPr marL="1828727" indent="0">
              <a:buNone/>
              <a:defRPr sz="900"/>
            </a:lvl5pPr>
            <a:lvl6pPr marL="2285909" indent="0">
              <a:buNone/>
              <a:defRPr sz="900"/>
            </a:lvl6pPr>
            <a:lvl7pPr marL="2743091" indent="0">
              <a:buNone/>
              <a:defRPr sz="900"/>
            </a:lvl7pPr>
            <a:lvl8pPr marL="3200272" indent="0">
              <a:buNone/>
              <a:defRPr sz="900"/>
            </a:lvl8pPr>
            <a:lvl9pPr marL="3657454"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13833A1-46C9-FB45-812F-A8AC7B5136EB}" type="slidenum">
              <a:rPr lang="en-US" smtClean="0"/>
              <a:t>‹#›</a:t>
            </a:fld>
            <a:endParaRPr lang="en-US"/>
          </a:p>
        </p:txBody>
      </p:sp>
    </p:spTree>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9F9F9"/>
        </a:solidFill>
        <a:effectLst/>
      </p:bgPr>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1B7CCDB-6D39-0547-B7B3-C80E39D6513A}" type="slidenum">
              <a:rPr lang="en-US" smtClean="0"/>
              <a:t>‹#›</a:t>
            </a:fld>
            <a:endParaRPr lang="en-US"/>
          </a:p>
        </p:txBody>
      </p:sp>
    </p:spTree>
    <p:extLst>
      <p:ext uri="{BB962C8B-B14F-4D97-AF65-F5344CB8AC3E}">
        <p14:creationId xmlns:p14="http://schemas.microsoft.com/office/powerpoint/2010/main" val="222399683"/>
      </p:ext>
    </p:extLst>
  </p:cSld>
  <p:clrMap bg1="lt1" tx1="dk1" bg2="lt2" tx2="dk2" accent1="accent1" accent2="accent2" accent3="accent3" accent4="accent4" accent5="accent5" accent6="accent6" hlink="hlink" folHlink="folHlink"/>
  <p:sldLayoutIdLst>
    <p:sldLayoutId id="2147483965" r:id="rId1"/>
    <p:sldLayoutId id="2147483966" r:id="rId2"/>
    <p:sldLayoutId id="2147483967" r:id="rId3"/>
    <p:sldLayoutId id="2147483968" r:id="rId4"/>
    <p:sldLayoutId id="2147483969" r:id="rId5"/>
    <p:sldLayoutId id="2147483970" r:id="rId6"/>
    <p:sldLayoutId id="2147483971" r:id="rId7"/>
    <p:sldLayoutId id="2147483972" r:id="rId8"/>
    <p:sldLayoutId id="2147483973" r:id="rId9"/>
    <p:sldLayoutId id="2147483974" r:id="rId10"/>
    <p:sldLayoutId id="2147483975" r:id="rId11"/>
    <p:sldLayoutId id="2147483976" r:id="rId12"/>
  </p:sldLayoutIdLst>
  <p:hf hdr="0" ftr="0" dt="0"/>
  <p:txStyles>
    <p:titleStyle>
      <a:lvl1pPr algn="ctr" defTabSz="457182" rtl="0" eaLnBrk="1" latinLnBrk="0" hangingPunct="1">
        <a:spcBef>
          <a:spcPct val="0"/>
        </a:spcBef>
        <a:buNone/>
        <a:defRPr sz="3200" kern="1200" baseline="0">
          <a:solidFill>
            <a:schemeClr val="tx1"/>
          </a:solidFill>
          <a:latin typeface="Karla"/>
          <a:ea typeface="+mj-ea"/>
          <a:cs typeface="Karla"/>
        </a:defRPr>
      </a:lvl1pPr>
    </p:titleStyle>
    <p:bodyStyle>
      <a:lvl1pPr marL="342887" indent="-342887" algn="l" defTabSz="457182" rtl="0" eaLnBrk="1" latinLnBrk="0" hangingPunct="1">
        <a:spcBef>
          <a:spcPct val="20000"/>
        </a:spcBef>
        <a:buFont typeface="Arial"/>
        <a:buChar char="•"/>
        <a:defRPr sz="3200" kern="1200">
          <a:solidFill>
            <a:schemeClr val="tx1"/>
          </a:solidFill>
          <a:latin typeface="+mn-lt"/>
          <a:ea typeface="+mn-ea"/>
          <a:cs typeface="+mn-cs"/>
        </a:defRPr>
      </a:lvl1pPr>
      <a:lvl2pPr marL="742920" indent="-285738" algn="l" defTabSz="457182" rtl="0" eaLnBrk="1" latinLnBrk="0" hangingPunct="1">
        <a:spcBef>
          <a:spcPct val="20000"/>
        </a:spcBef>
        <a:buFont typeface="Arial"/>
        <a:buChar char="–"/>
        <a:defRPr sz="2800" kern="1200">
          <a:solidFill>
            <a:schemeClr val="tx1"/>
          </a:solidFill>
          <a:latin typeface="+mn-lt"/>
          <a:ea typeface="+mn-ea"/>
          <a:cs typeface="+mn-cs"/>
        </a:defRPr>
      </a:lvl2pPr>
      <a:lvl3pPr marL="1142954" indent="-228590" algn="l" defTabSz="457182" rtl="0" eaLnBrk="1" latinLnBrk="0" hangingPunct="1">
        <a:spcBef>
          <a:spcPct val="20000"/>
        </a:spcBef>
        <a:buFont typeface="Arial"/>
        <a:buChar char="•"/>
        <a:defRPr sz="2400" kern="1200">
          <a:solidFill>
            <a:schemeClr val="tx1"/>
          </a:solidFill>
          <a:latin typeface="+mn-lt"/>
          <a:ea typeface="+mn-ea"/>
          <a:cs typeface="+mn-cs"/>
        </a:defRPr>
      </a:lvl3pPr>
      <a:lvl4pPr marL="1600136" indent="-228590" algn="l" defTabSz="457182" rtl="0" eaLnBrk="1" latinLnBrk="0" hangingPunct="1">
        <a:spcBef>
          <a:spcPct val="20000"/>
        </a:spcBef>
        <a:buFont typeface="Arial"/>
        <a:buChar char="–"/>
        <a:defRPr sz="2000" kern="1200">
          <a:solidFill>
            <a:schemeClr val="tx1"/>
          </a:solidFill>
          <a:latin typeface="+mn-lt"/>
          <a:ea typeface="+mn-ea"/>
          <a:cs typeface="+mn-cs"/>
        </a:defRPr>
      </a:lvl4pPr>
      <a:lvl5pPr marL="2057317" indent="-228590" algn="l" defTabSz="457182" rtl="0" eaLnBrk="1" latinLnBrk="0" hangingPunct="1">
        <a:spcBef>
          <a:spcPct val="20000"/>
        </a:spcBef>
        <a:buFont typeface="Arial"/>
        <a:buChar char="»"/>
        <a:defRPr sz="2000" kern="1200">
          <a:solidFill>
            <a:schemeClr val="tx1"/>
          </a:solidFill>
          <a:latin typeface="+mn-lt"/>
          <a:ea typeface="+mn-ea"/>
          <a:cs typeface="+mn-cs"/>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2" rtl="0" eaLnBrk="1" latinLnBrk="0" hangingPunct="1">
        <a:defRPr sz="1800" kern="1200">
          <a:solidFill>
            <a:schemeClr val="tx1"/>
          </a:solidFill>
          <a:latin typeface="+mn-lt"/>
          <a:ea typeface="+mn-ea"/>
          <a:cs typeface="+mn-cs"/>
        </a:defRPr>
      </a:lvl1pPr>
      <a:lvl2pPr marL="457182" algn="l" defTabSz="457182" rtl="0" eaLnBrk="1" latinLnBrk="0" hangingPunct="1">
        <a:defRPr sz="1800" kern="1200">
          <a:solidFill>
            <a:schemeClr val="tx1"/>
          </a:solidFill>
          <a:latin typeface="+mn-lt"/>
          <a:ea typeface="+mn-ea"/>
          <a:cs typeface="+mn-cs"/>
        </a:defRPr>
      </a:lvl2pPr>
      <a:lvl3pPr marL="914364" algn="l" defTabSz="457182" rtl="0" eaLnBrk="1" latinLnBrk="0" hangingPunct="1">
        <a:defRPr sz="1800" kern="1200">
          <a:solidFill>
            <a:schemeClr val="tx1"/>
          </a:solidFill>
          <a:latin typeface="+mn-lt"/>
          <a:ea typeface="+mn-ea"/>
          <a:cs typeface="+mn-cs"/>
        </a:defRPr>
      </a:lvl3pPr>
      <a:lvl4pPr marL="1371545" algn="l" defTabSz="457182" rtl="0" eaLnBrk="1" latinLnBrk="0" hangingPunct="1">
        <a:defRPr sz="1800" kern="1200">
          <a:solidFill>
            <a:schemeClr val="tx1"/>
          </a:solidFill>
          <a:latin typeface="+mn-lt"/>
          <a:ea typeface="+mn-ea"/>
          <a:cs typeface="+mn-cs"/>
        </a:defRPr>
      </a:lvl4pPr>
      <a:lvl5pPr marL="1828727" algn="l" defTabSz="457182" rtl="0" eaLnBrk="1" latinLnBrk="0" hangingPunct="1">
        <a:defRPr sz="1800" kern="1200">
          <a:solidFill>
            <a:schemeClr val="tx1"/>
          </a:solidFill>
          <a:latin typeface="+mn-lt"/>
          <a:ea typeface="+mn-ea"/>
          <a:cs typeface="+mn-cs"/>
        </a:defRPr>
      </a:lvl5pPr>
      <a:lvl6pPr marL="2285909" algn="l" defTabSz="457182" rtl="0" eaLnBrk="1" latinLnBrk="0" hangingPunct="1">
        <a:defRPr sz="1800" kern="1200">
          <a:solidFill>
            <a:schemeClr val="tx1"/>
          </a:solidFill>
          <a:latin typeface="+mn-lt"/>
          <a:ea typeface="+mn-ea"/>
          <a:cs typeface="+mn-cs"/>
        </a:defRPr>
      </a:lvl6pPr>
      <a:lvl7pPr marL="2743091" algn="l" defTabSz="457182" rtl="0" eaLnBrk="1" latinLnBrk="0" hangingPunct="1">
        <a:defRPr sz="1800" kern="1200">
          <a:solidFill>
            <a:schemeClr val="tx1"/>
          </a:solidFill>
          <a:latin typeface="+mn-lt"/>
          <a:ea typeface="+mn-ea"/>
          <a:cs typeface="+mn-cs"/>
        </a:defRPr>
      </a:lvl7pPr>
      <a:lvl8pPr marL="3200272" algn="l" defTabSz="457182" rtl="0" eaLnBrk="1" latinLnBrk="0" hangingPunct="1">
        <a:defRPr sz="1800" kern="1200">
          <a:solidFill>
            <a:schemeClr val="tx1"/>
          </a:solidFill>
          <a:latin typeface="+mn-lt"/>
          <a:ea typeface="+mn-ea"/>
          <a:cs typeface="+mn-cs"/>
        </a:defRPr>
      </a:lvl8pPr>
      <a:lvl9pPr marL="3657454" algn="l" defTabSz="457182"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1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10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610.png"/></Relationships>
</file>

<file path=ppt/slides/_rels/slide22.xml.rels><?xml version="1.0" encoding="UTF-8" standalone="yes"?>
<Relationships xmlns="http://schemas.openxmlformats.org/package/2006/relationships"><Relationship Id="rId3" Type="http://schemas.openxmlformats.org/officeDocument/2006/relationships/image" Target="../media/image11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3.png"/><Relationship Id="rId7" Type="http://schemas.openxmlformats.org/officeDocument/2006/relationships/image" Target="../media/image140.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130.png"/><Relationship Id="rId5" Type="http://schemas.openxmlformats.org/officeDocument/2006/relationships/image" Target="../media/image110.png"/><Relationship Id="rId10" Type="http://schemas.openxmlformats.org/officeDocument/2006/relationships/image" Target="../media/image161.png"/><Relationship Id="rId4" Type="http://schemas.openxmlformats.org/officeDocument/2006/relationships/image" Target="../media/image131.png"/><Relationship Id="rId9" Type="http://schemas.openxmlformats.org/officeDocument/2006/relationships/image" Target="../media/image162.png"/></Relationships>
</file>

<file path=ppt/slides/_rels/slide25.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image" Target="../media/image150.png"/><Relationship Id="rId3" Type="http://schemas.openxmlformats.org/officeDocument/2006/relationships/image" Target="../media/image3.png"/><Relationship Id="rId7" Type="http://schemas.openxmlformats.org/officeDocument/2006/relationships/image" Target="../media/image190.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160.png"/><Relationship Id="rId5" Type="http://schemas.openxmlformats.org/officeDocument/2006/relationships/image" Target="../media/image110.png"/><Relationship Id="rId4" Type="http://schemas.openxmlformats.org/officeDocument/2006/relationships/image" Target="../media/image100.png"/><Relationship Id="rId9" Type="http://schemas.openxmlformats.org/officeDocument/2006/relationships/image" Target="../media/image180.png"/></Relationships>
</file>

<file path=ppt/slides/_rels/slide2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3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271.png"/></Relationships>
</file>

<file path=ppt/slides/_rels/slide3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270.png"/></Relationships>
</file>

<file path=ppt/slides/_rels/slide3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300.png"/></Relationships>
</file>

<file path=ppt/slides/_rels/slide3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20.emf"/></Relationships>
</file>

<file path=ppt/slides/_rels/slide41.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2" Type="http://schemas.openxmlformats.org/officeDocument/2006/relationships/image" Target="../media/image35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5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27.emf"/></Relationships>
</file>

<file path=ppt/slides/_rels/slide5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28.emf"/></Relationships>
</file>

<file path=ppt/slides/_rels/slide52.xml.rels><?xml version="1.0" encoding="UTF-8" standalone="yes"?>
<Relationships xmlns="http://schemas.openxmlformats.org/package/2006/relationships"><Relationship Id="rId2" Type="http://schemas.openxmlformats.org/officeDocument/2006/relationships/image" Target="../media/image35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14400" y="1694902"/>
            <a:ext cx="10363200" cy="1403898"/>
          </a:xfrm>
        </p:spPr>
        <p:txBody>
          <a:bodyPr/>
          <a:lstStyle/>
          <a:p>
            <a:r>
              <a:rPr lang="en-US" dirty="0"/>
              <a:t>Lecture 4: Introduction to Regression</a:t>
            </a:r>
            <a:br>
              <a:rPr lang="en-US" dirty="0"/>
            </a:br>
            <a:endParaRPr lang="en-US" dirty="0"/>
          </a:p>
        </p:txBody>
      </p:sp>
    </p:spTree>
    <p:extLst>
      <p:ext uri="{BB962C8B-B14F-4D97-AF65-F5344CB8AC3E}">
        <p14:creationId xmlns:p14="http://schemas.microsoft.com/office/powerpoint/2010/main" val="18899921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Lecture Outline </a:t>
            </a:r>
            <a:br>
              <a:rPr lang="en-US" dirty="0"/>
            </a:br>
            <a:endParaRPr lang="en-US" dirty="0"/>
          </a:p>
        </p:txBody>
      </p:sp>
      <p:sp>
        <p:nvSpPr>
          <p:cNvPr id="3" name="Content Placeholder 2"/>
          <p:cNvSpPr>
            <a:spLocks noGrp="1"/>
          </p:cNvSpPr>
          <p:nvPr>
            <p:ph idx="1"/>
          </p:nvPr>
        </p:nvSpPr>
        <p:spPr>
          <a:xfrm>
            <a:off x="833415" y="1355102"/>
            <a:ext cx="10102809" cy="4674402"/>
          </a:xfrm>
          <a:noFill/>
          <a:ln w="12700">
            <a:noFill/>
          </a:ln>
          <a:effectLst/>
        </p:spPr>
        <p:txBody>
          <a:bodyPr/>
          <a:lstStyle/>
          <a:p>
            <a:pPr>
              <a:spcAft>
                <a:spcPts val="1200"/>
              </a:spcAft>
            </a:pPr>
            <a:r>
              <a:rPr lang="en-US" b="1" dirty="0"/>
              <a:t>Statistical Modeling  </a:t>
            </a:r>
          </a:p>
          <a:p>
            <a:pPr>
              <a:spcAft>
                <a:spcPts val="1200"/>
              </a:spcAft>
            </a:pPr>
            <a:r>
              <a:rPr lang="en-US" dirty="0"/>
              <a:t>	k-Nearest Neighbors (</a:t>
            </a:r>
            <a:r>
              <a:rPr lang="en-US" dirty="0" err="1"/>
              <a:t>kNN</a:t>
            </a:r>
            <a:r>
              <a:rPr lang="en-US" dirty="0"/>
              <a:t>) </a:t>
            </a:r>
          </a:p>
          <a:p>
            <a:pPr>
              <a:spcBef>
                <a:spcPts val="1872"/>
              </a:spcBef>
              <a:spcAft>
                <a:spcPts val="1200"/>
              </a:spcAft>
            </a:pPr>
            <a:r>
              <a:rPr lang="en-US" b="1" dirty="0"/>
              <a:t>Model Fitness </a:t>
            </a:r>
          </a:p>
          <a:p>
            <a:pPr>
              <a:spcBef>
                <a:spcPts val="0"/>
              </a:spcBef>
              <a:spcAft>
                <a:spcPts val="1200"/>
              </a:spcAft>
            </a:pPr>
            <a:r>
              <a:rPr lang="en-US" dirty="0"/>
              <a:t>	How does the model perform predicting? </a:t>
            </a:r>
            <a:endParaRPr lang="en-US" b="1" dirty="0"/>
          </a:p>
          <a:p>
            <a:pPr>
              <a:spcBef>
                <a:spcPts val="1872"/>
              </a:spcBef>
              <a:spcAft>
                <a:spcPts val="1200"/>
              </a:spcAft>
            </a:pPr>
            <a:r>
              <a:rPr lang="en-US" b="1" dirty="0"/>
              <a:t>Comparison of Two Models   </a:t>
            </a:r>
          </a:p>
          <a:p>
            <a:pPr>
              <a:spcBef>
                <a:spcPts val="0"/>
              </a:spcBef>
              <a:spcAft>
                <a:spcPts val="1200"/>
              </a:spcAft>
            </a:pPr>
            <a:r>
              <a:rPr lang="en-US" dirty="0"/>
              <a:t>	How do we choose from two different models?</a:t>
            </a:r>
          </a:p>
          <a:p>
            <a:pPr>
              <a:spcAft>
                <a:spcPts val="1200"/>
              </a:spcAft>
            </a:pPr>
            <a:endParaRPr lang="en-US" dirty="0"/>
          </a:p>
        </p:txBody>
      </p:sp>
      <p:sp>
        <p:nvSpPr>
          <p:cNvPr id="4" name="Slide Number Placeholder 3"/>
          <p:cNvSpPr>
            <a:spLocks noGrp="1"/>
          </p:cNvSpPr>
          <p:nvPr>
            <p:ph type="sldNum" sz="quarter" idx="12"/>
          </p:nvPr>
        </p:nvSpPr>
        <p:spPr/>
        <p:txBody>
          <a:bodyPr/>
          <a:lstStyle/>
          <a:p>
            <a:fld id="{81B7CCDB-6D39-0547-B7B3-C80E39D6513A}" type="slidenum">
              <a:rPr lang="en-US" smtClean="0"/>
              <a:t>9</a:t>
            </a:fld>
            <a:endParaRPr lang="en-US"/>
          </a:p>
        </p:txBody>
      </p:sp>
    </p:spTree>
    <p:extLst>
      <p:ext uri="{BB962C8B-B14F-4D97-AF65-F5344CB8AC3E}">
        <p14:creationId xmlns:p14="http://schemas.microsoft.com/office/powerpoint/2010/main" val="584135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Predicting a Variable </a:t>
            </a:r>
            <a:endParaRPr lang="en-US" dirty="0">
              <a:effectLst/>
            </a:endParaRPr>
          </a:p>
        </p:txBody>
      </p:sp>
      <p:sp>
        <p:nvSpPr>
          <p:cNvPr id="3" name="Content Placeholder 2"/>
          <p:cNvSpPr>
            <a:spLocks noGrp="1"/>
          </p:cNvSpPr>
          <p:nvPr>
            <p:ph idx="1"/>
          </p:nvPr>
        </p:nvSpPr>
        <p:spPr>
          <a:xfrm>
            <a:off x="792266" y="1279757"/>
            <a:ext cx="10327008" cy="2111143"/>
          </a:xfrm>
        </p:spPr>
        <p:txBody>
          <a:bodyPr/>
          <a:lstStyle/>
          <a:p>
            <a:pPr>
              <a:spcAft>
                <a:spcPts val="1200"/>
              </a:spcAft>
            </a:pPr>
            <a:r>
              <a:rPr lang="en-US" sz="2400" dirty="0"/>
              <a:t>Let's image a scenario where we'd like to predict one variable using another (or a set of other) variables.</a:t>
            </a:r>
          </a:p>
          <a:p>
            <a:pPr>
              <a:spcAft>
                <a:spcPts val="1200"/>
              </a:spcAft>
            </a:pPr>
            <a:endParaRPr lang="en-US" sz="2400" dirty="0"/>
          </a:p>
          <a:p>
            <a:pPr>
              <a:spcAft>
                <a:spcPts val="1200"/>
              </a:spcAft>
            </a:pPr>
            <a:r>
              <a:rPr lang="en-US" sz="2400" b="1" dirty="0"/>
              <a:t>Examples:</a:t>
            </a:r>
          </a:p>
          <a:p>
            <a:pPr marL="457200" indent="-457200">
              <a:spcAft>
                <a:spcPts val="1200"/>
              </a:spcAft>
              <a:buFont typeface="Arial" charset="0"/>
              <a:buChar char="•"/>
            </a:pPr>
            <a:r>
              <a:rPr lang="en-US" sz="2400" dirty="0"/>
              <a:t>Predicting the amount of view a YouTube video will get next week based on video length, the date it was posted, previous number of views, etc.</a:t>
            </a:r>
          </a:p>
          <a:p>
            <a:pPr marL="457200" indent="-457200">
              <a:spcAft>
                <a:spcPts val="1200"/>
              </a:spcAft>
              <a:buFont typeface="Arial" charset="0"/>
              <a:buChar char="•"/>
            </a:pPr>
            <a:r>
              <a:rPr lang="en-US" sz="2400" dirty="0"/>
              <a:t>Predicting which movies a Netflix user will rate highly based on their previous movie ratings, demographic data etc.</a:t>
            </a:r>
          </a:p>
        </p:txBody>
      </p:sp>
      <p:sp>
        <p:nvSpPr>
          <p:cNvPr id="4" name="Slide Number Placeholder 3"/>
          <p:cNvSpPr>
            <a:spLocks noGrp="1"/>
          </p:cNvSpPr>
          <p:nvPr>
            <p:ph type="sldNum" sz="quarter" idx="12"/>
          </p:nvPr>
        </p:nvSpPr>
        <p:spPr/>
        <p:txBody>
          <a:bodyPr/>
          <a:lstStyle/>
          <a:p>
            <a:fld id="{81B7CCDB-6D39-0547-B7B3-C80E39D6513A}" type="slidenum">
              <a:rPr lang="en-US" smtClean="0"/>
              <a:t>10</a:t>
            </a:fld>
            <a:endParaRPr lang="en-US"/>
          </a:p>
        </p:txBody>
      </p:sp>
    </p:spTree>
    <p:extLst>
      <p:ext uri="{BB962C8B-B14F-4D97-AF65-F5344CB8AC3E}">
        <p14:creationId xmlns:p14="http://schemas.microsoft.com/office/powerpoint/2010/main" val="12573485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752980849"/>
              </p:ext>
            </p:extLst>
          </p:nvPr>
        </p:nvGraphicFramePr>
        <p:xfrm>
          <a:off x="3211466" y="3296797"/>
          <a:ext cx="5769068" cy="2194560"/>
        </p:xfrm>
        <a:graphic>
          <a:graphicData uri="http://schemas.openxmlformats.org/drawingml/2006/table">
            <a:tbl>
              <a:tblPr firstRow="1" bandRow="1">
                <a:tableStyleId>{9D7B26C5-4107-4FEC-AEDC-1716B250A1EF}</a:tableStyleId>
              </a:tblPr>
              <a:tblGrid>
                <a:gridCol w="1442267">
                  <a:extLst>
                    <a:ext uri="{9D8B030D-6E8A-4147-A177-3AD203B41FA5}">
                      <a16:colId xmlns:a16="http://schemas.microsoft.com/office/drawing/2014/main" val="20000"/>
                    </a:ext>
                  </a:extLst>
                </a:gridCol>
                <a:gridCol w="1442267">
                  <a:extLst>
                    <a:ext uri="{9D8B030D-6E8A-4147-A177-3AD203B41FA5}">
                      <a16:colId xmlns:a16="http://schemas.microsoft.com/office/drawing/2014/main" val="20001"/>
                    </a:ext>
                  </a:extLst>
                </a:gridCol>
                <a:gridCol w="1916345">
                  <a:extLst>
                    <a:ext uri="{9D8B030D-6E8A-4147-A177-3AD203B41FA5}">
                      <a16:colId xmlns:a16="http://schemas.microsoft.com/office/drawing/2014/main" val="20002"/>
                    </a:ext>
                  </a:extLst>
                </a:gridCol>
                <a:gridCol w="968189">
                  <a:extLst>
                    <a:ext uri="{9D8B030D-6E8A-4147-A177-3AD203B41FA5}">
                      <a16:colId xmlns:a16="http://schemas.microsoft.com/office/drawing/2014/main" val="20003"/>
                    </a:ext>
                  </a:extLst>
                </a:gridCol>
              </a:tblGrid>
              <a:tr h="347316">
                <a:tc>
                  <a:txBody>
                    <a:bodyPr/>
                    <a:lstStyle/>
                    <a:p>
                      <a:r>
                        <a:rPr dirty="0"/>
                        <a:t>TV</a:t>
                      </a:r>
                      <a:endParaRPr dirty="0">
                        <a:solidFill>
                          <a:srgbClr val="002060"/>
                        </a:solidFill>
                      </a:endParaRPr>
                    </a:p>
                  </a:txBody>
                  <a:tcPr/>
                </a:tc>
                <a:tc>
                  <a:txBody>
                    <a:bodyPr/>
                    <a:lstStyle/>
                    <a:p>
                      <a:r>
                        <a:rPr dirty="0"/>
                        <a:t>radio</a:t>
                      </a:r>
                      <a:endParaRPr dirty="0">
                        <a:solidFill>
                          <a:srgbClr val="002060"/>
                        </a:solidFill>
                      </a:endParaRPr>
                    </a:p>
                  </a:txBody>
                  <a:tcPr/>
                </a:tc>
                <a:tc>
                  <a:txBody>
                    <a:bodyPr/>
                    <a:lstStyle/>
                    <a:p>
                      <a:r>
                        <a:rPr dirty="0"/>
                        <a:t>newspaper</a:t>
                      </a:r>
                      <a:endParaRPr dirty="0">
                        <a:solidFill>
                          <a:srgbClr val="002060"/>
                        </a:solidFill>
                      </a:endParaRPr>
                    </a:p>
                  </a:txBody>
                  <a:tcPr/>
                </a:tc>
                <a:tc>
                  <a:txBody>
                    <a:bodyPr/>
                    <a:lstStyle/>
                    <a:p>
                      <a:r>
                        <a:rPr dirty="0"/>
                        <a:t>sales</a:t>
                      </a:r>
                      <a:endParaRPr b="0" dirty="0">
                        <a:solidFill>
                          <a:schemeClr val="accent3">
                            <a:lumMod val="20000"/>
                            <a:lumOff val="80000"/>
                          </a:schemeClr>
                        </a:solidFill>
                      </a:endParaRPr>
                    </a:p>
                  </a:txBody>
                  <a:tcPr/>
                </a:tc>
                <a:extLst>
                  <a:ext uri="{0D108BD9-81ED-4DB2-BD59-A6C34878D82A}">
                    <a16:rowId xmlns:a16="http://schemas.microsoft.com/office/drawing/2014/main" val="10000"/>
                  </a:ext>
                </a:extLst>
              </a:tr>
              <a:tr h="300000">
                <a:tc>
                  <a:txBody>
                    <a:bodyPr/>
                    <a:lstStyle/>
                    <a:p>
                      <a:r>
                        <a:rPr dirty="0"/>
                        <a:t>230.1</a:t>
                      </a:r>
                    </a:p>
                  </a:txBody>
                  <a:tcPr/>
                </a:tc>
                <a:tc>
                  <a:txBody>
                    <a:bodyPr/>
                    <a:lstStyle/>
                    <a:p>
                      <a:r>
                        <a:t>37.8</a:t>
                      </a:r>
                    </a:p>
                  </a:txBody>
                  <a:tcPr/>
                </a:tc>
                <a:tc>
                  <a:txBody>
                    <a:bodyPr/>
                    <a:lstStyle/>
                    <a:p>
                      <a:r>
                        <a:t>69.2</a:t>
                      </a:r>
                    </a:p>
                  </a:txBody>
                  <a:tcPr/>
                </a:tc>
                <a:tc>
                  <a:txBody>
                    <a:bodyPr/>
                    <a:lstStyle/>
                    <a:p>
                      <a:r>
                        <a:rPr dirty="0"/>
                        <a:t>22.1</a:t>
                      </a:r>
                    </a:p>
                  </a:txBody>
                  <a:tcPr/>
                </a:tc>
                <a:extLst>
                  <a:ext uri="{0D108BD9-81ED-4DB2-BD59-A6C34878D82A}">
                    <a16:rowId xmlns:a16="http://schemas.microsoft.com/office/drawing/2014/main" val="10001"/>
                  </a:ext>
                </a:extLst>
              </a:tr>
              <a:tr h="300000">
                <a:tc>
                  <a:txBody>
                    <a:bodyPr/>
                    <a:lstStyle/>
                    <a:p>
                      <a:r>
                        <a:t>44.5</a:t>
                      </a:r>
                    </a:p>
                  </a:txBody>
                  <a:tcPr/>
                </a:tc>
                <a:tc>
                  <a:txBody>
                    <a:bodyPr/>
                    <a:lstStyle/>
                    <a:p>
                      <a:r>
                        <a:t>39.3</a:t>
                      </a:r>
                    </a:p>
                  </a:txBody>
                  <a:tcPr/>
                </a:tc>
                <a:tc>
                  <a:txBody>
                    <a:bodyPr/>
                    <a:lstStyle/>
                    <a:p>
                      <a:r>
                        <a:rPr dirty="0"/>
                        <a:t>45.1</a:t>
                      </a:r>
                    </a:p>
                  </a:txBody>
                  <a:tcPr/>
                </a:tc>
                <a:tc>
                  <a:txBody>
                    <a:bodyPr/>
                    <a:lstStyle/>
                    <a:p>
                      <a:r>
                        <a:rPr dirty="0"/>
                        <a:t>10.4</a:t>
                      </a:r>
                    </a:p>
                  </a:txBody>
                  <a:tcPr/>
                </a:tc>
                <a:extLst>
                  <a:ext uri="{0D108BD9-81ED-4DB2-BD59-A6C34878D82A}">
                    <a16:rowId xmlns:a16="http://schemas.microsoft.com/office/drawing/2014/main" val="10002"/>
                  </a:ext>
                </a:extLst>
              </a:tr>
              <a:tr h="300000">
                <a:tc>
                  <a:txBody>
                    <a:bodyPr/>
                    <a:lstStyle/>
                    <a:p>
                      <a:r>
                        <a:t>17.2</a:t>
                      </a:r>
                    </a:p>
                  </a:txBody>
                  <a:tcPr/>
                </a:tc>
                <a:tc>
                  <a:txBody>
                    <a:bodyPr/>
                    <a:lstStyle/>
                    <a:p>
                      <a:r>
                        <a:rPr dirty="0"/>
                        <a:t>45.9</a:t>
                      </a:r>
                    </a:p>
                  </a:txBody>
                  <a:tcPr/>
                </a:tc>
                <a:tc>
                  <a:txBody>
                    <a:bodyPr/>
                    <a:lstStyle/>
                    <a:p>
                      <a:r>
                        <a:t>69.3</a:t>
                      </a:r>
                    </a:p>
                  </a:txBody>
                  <a:tcPr/>
                </a:tc>
                <a:tc>
                  <a:txBody>
                    <a:bodyPr/>
                    <a:lstStyle/>
                    <a:p>
                      <a:r>
                        <a:t>9.3</a:t>
                      </a:r>
                    </a:p>
                  </a:txBody>
                  <a:tcPr/>
                </a:tc>
                <a:extLst>
                  <a:ext uri="{0D108BD9-81ED-4DB2-BD59-A6C34878D82A}">
                    <a16:rowId xmlns:a16="http://schemas.microsoft.com/office/drawing/2014/main" val="10003"/>
                  </a:ext>
                </a:extLst>
              </a:tr>
              <a:tr h="300000">
                <a:tc>
                  <a:txBody>
                    <a:bodyPr/>
                    <a:lstStyle/>
                    <a:p>
                      <a:r>
                        <a:t>151.5</a:t>
                      </a:r>
                    </a:p>
                  </a:txBody>
                  <a:tcPr/>
                </a:tc>
                <a:tc>
                  <a:txBody>
                    <a:bodyPr/>
                    <a:lstStyle/>
                    <a:p>
                      <a:r>
                        <a:t>41.3</a:t>
                      </a:r>
                    </a:p>
                  </a:txBody>
                  <a:tcPr/>
                </a:tc>
                <a:tc>
                  <a:txBody>
                    <a:bodyPr/>
                    <a:lstStyle/>
                    <a:p>
                      <a:r>
                        <a:rPr dirty="0"/>
                        <a:t>58.5</a:t>
                      </a:r>
                    </a:p>
                  </a:txBody>
                  <a:tcPr/>
                </a:tc>
                <a:tc>
                  <a:txBody>
                    <a:bodyPr/>
                    <a:lstStyle/>
                    <a:p>
                      <a:r>
                        <a:t>18.5</a:t>
                      </a:r>
                    </a:p>
                  </a:txBody>
                  <a:tcPr/>
                </a:tc>
                <a:extLst>
                  <a:ext uri="{0D108BD9-81ED-4DB2-BD59-A6C34878D82A}">
                    <a16:rowId xmlns:a16="http://schemas.microsoft.com/office/drawing/2014/main" val="10004"/>
                  </a:ext>
                </a:extLst>
              </a:tr>
              <a:tr h="300000">
                <a:tc>
                  <a:txBody>
                    <a:bodyPr/>
                    <a:lstStyle/>
                    <a:p>
                      <a:r>
                        <a:rPr dirty="0"/>
                        <a:t>180.8</a:t>
                      </a:r>
                    </a:p>
                  </a:txBody>
                  <a:tcPr/>
                </a:tc>
                <a:tc>
                  <a:txBody>
                    <a:bodyPr/>
                    <a:lstStyle/>
                    <a:p>
                      <a:r>
                        <a:rPr dirty="0"/>
                        <a:t>10.8</a:t>
                      </a:r>
                    </a:p>
                  </a:txBody>
                  <a:tcPr/>
                </a:tc>
                <a:tc>
                  <a:txBody>
                    <a:bodyPr/>
                    <a:lstStyle/>
                    <a:p>
                      <a:r>
                        <a:rPr dirty="0"/>
                        <a:t>58.4</a:t>
                      </a:r>
                    </a:p>
                  </a:txBody>
                  <a:tcPr/>
                </a:tc>
                <a:tc>
                  <a:txBody>
                    <a:bodyPr/>
                    <a:lstStyle/>
                    <a:p>
                      <a:r>
                        <a:rPr dirty="0"/>
                        <a:t>12.9</a:t>
                      </a:r>
                    </a:p>
                  </a:txBody>
                  <a:tcPr/>
                </a:tc>
                <a:extLst>
                  <a:ext uri="{0D108BD9-81ED-4DB2-BD59-A6C34878D82A}">
                    <a16:rowId xmlns:a16="http://schemas.microsoft.com/office/drawing/2014/main" val="10005"/>
                  </a:ext>
                </a:extLst>
              </a:tr>
            </a:tbl>
          </a:graphicData>
        </a:graphic>
      </p:graphicFrame>
      <p:sp>
        <p:nvSpPr>
          <p:cNvPr id="4" name="Slide Number Placeholder 3"/>
          <p:cNvSpPr>
            <a:spLocks noGrp="1"/>
          </p:cNvSpPr>
          <p:nvPr>
            <p:ph type="sldNum" sz="quarter" idx="12"/>
          </p:nvPr>
        </p:nvSpPr>
        <p:spPr/>
        <p:txBody>
          <a:bodyPr/>
          <a:lstStyle/>
          <a:p>
            <a:fld id="{81B7CCDB-6D39-0547-B7B3-C80E39D6513A}" type="slidenum">
              <a:rPr lang="en-US" smtClean="0"/>
              <a:t>11</a:t>
            </a:fld>
            <a:endParaRPr lang="en-US"/>
          </a:p>
        </p:txBody>
      </p:sp>
      <p:sp>
        <p:nvSpPr>
          <p:cNvPr id="8" name="TextBox 7"/>
          <p:cNvSpPr txBox="1"/>
          <p:nvPr/>
        </p:nvSpPr>
        <p:spPr>
          <a:xfrm>
            <a:off x="9326248" y="1415568"/>
            <a:ext cx="184731" cy="369332"/>
          </a:xfrm>
          <a:prstGeom prst="rect">
            <a:avLst/>
          </a:prstGeom>
          <a:noFill/>
          <a:ln>
            <a:noFill/>
          </a:ln>
        </p:spPr>
        <p:txBody>
          <a:bodyPr wrap="none" rtlCol="0">
            <a:spAutoFit/>
          </a:bodyPr>
          <a:lstStyle/>
          <a:p>
            <a:pPr algn="ctr"/>
            <a:endParaRPr lang="en-US" dirty="0">
              <a:latin typeface="Karla" charset="0"/>
              <a:ea typeface="Karla" charset="0"/>
              <a:cs typeface="Karla" charset="0"/>
            </a:endParaRPr>
          </a:p>
        </p:txBody>
      </p:sp>
      <p:sp>
        <p:nvSpPr>
          <p:cNvPr id="11" name="TextBox 10"/>
          <p:cNvSpPr txBox="1"/>
          <p:nvPr/>
        </p:nvSpPr>
        <p:spPr>
          <a:xfrm>
            <a:off x="9257631" y="1461024"/>
            <a:ext cx="232756" cy="646331"/>
          </a:xfrm>
          <a:prstGeom prst="rect">
            <a:avLst/>
          </a:prstGeom>
          <a:noFill/>
        </p:spPr>
        <p:txBody>
          <a:bodyPr wrap="none" rtlCol="0">
            <a:spAutoFit/>
          </a:bodyPr>
          <a:lstStyle/>
          <a:p>
            <a:pPr algn="ctr"/>
            <a:r>
              <a:rPr lang="en-US" dirty="0">
                <a:latin typeface="Karla" charset="0"/>
                <a:ea typeface="Karla" charset="0"/>
                <a:cs typeface="Karla" charset="0"/>
              </a:rPr>
              <a:t>,</a:t>
            </a:r>
          </a:p>
          <a:p>
            <a:pPr algn="ctr"/>
            <a:endParaRPr lang="en-US" dirty="0">
              <a:latin typeface="Karla" charset="0"/>
              <a:ea typeface="Karla" charset="0"/>
              <a:cs typeface="Karla" charset="0"/>
            </a:endParaRPr>
          </a:p>
        </p:txBody>
      </p:sp>
      <p:sp>
        <p:nvSpPr>
          <p:cNvPr id="15" name="Content Placeholder 2"/>
          <p:cNvSpPr txBox="1">
            <a:spLocks/>
          </p:cNvSpPr>
          <p:nvPr/>
        </p:nvSpPr>
        <p:spPr>
          <a:xfrm>
            <a:off x="833415" y="946122"/>
            <a:ext cx="10327008" cy="2111143"/>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The </a:t>
            </a:r>
            <a:r>
              <a:rPr lang="en-US" b="1" dirty="0"/>
              <a:t>Advertising data set</a:t>
            </a:r>
            <a:r>
              <a:rPr lang="en-US" dirty="0"/>
              <a:t> consists of the sales of that product in 200 different markets, along with advertising budgets for the product in each of those markets for three different media: TV, radio, and newspaper.  Everything is given in units of $1000. </a:t>
            </a:r>
          </a:p>
        </p:txBody>
      </p:sp>
      <p:sp>
        <p:nvSpPr>
          <p:cNvPr id="7" name="TextBox 6"/>
          <p:cNvSpPr txBox="1"/>
          <p:nvPr/>
        </p:nvSpPr>
        <p:spPr>
          <a:xfrm>
            <a:off x="1146629" y="5730889"/>
            <a:ext cx="10479314" cy="1200329"/>
          </a:xfrm>
          <a:prstGeom prst="rect">
            <a:avLst/>
          </a:prstGeom>
          <a:noFill/>
        </p:spPr>
        <p:txBody>
          <a:bodyPr wrap="square" rtlCol="0">
            <a:spAutoFit/>
          </a:bodyPr>
          <a:lstStyle/>
          <a:p>
            <a:r>
              <a:rPr lang="en-US" dirty="0"/>
              <a:t>Some of the figures in this presentation are taken from "An Introduction to Statistical Learning, with applications in R"  (Springer, 2013) with permission from the authors: G. James, D. Witten,  T. Hastie and R. </a:t>
            </a:r>
            <a:r>
              <a:rPr lang="en-US" dirty="0" err="1"/>
              <a:t>Tibshirani</a:t>
            </a:r>
            <a:r>
              <a:rPr lang="en-US" dirty="0"/>
              <a:t> " </a:t>
            </a:r>
          </a:p>
          <a:p>
            <a:endParaRPr lang="en-US" dirty="0"/>
          </a:p>
        </p:txBody>
      </p:sp>
    </p:spTree>
    <p:extLst>
      <p:ext uri="{BB962C8B-B14F-4D97-AF65-F5344CB8AC3E}">
        <p14:creationId xmlns:p14="http://schemas.microsoft.com/office/powerpoint/2010/main" val="16006603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Response</a:t>
            </a:r>
            <a:r>
              <a:rPr lang="en-US" dirty="0">
                <a:solidFill>
                  <a:srgbClr val="C00000"/>
                </a:solidFill>
                <a:latin typeface="Karla" charset="0"/>
                <a:ea typeface="Karla" charset="0"/>
                <a:cs typeface="Karla" charset="0"/>
              </a:rPr>
              <a:t> </a:t>
            </a:r>
            <a:r>
              <a:rPr lang="en-US" dirty="0"/>
              <a:t>vs. Predictor Variables</a:t>
            </a:r>
          </a:p>
        </p:txBody>
      </p:sp>
      <p:sp>
        <p:nvSpPr>
          <p:cNvPr id="3" name="Content Placeholder 2"/>
          <p:cNvSpPr>
            <a:spLocks noGrp="1"/>
          </p:cNvSpPr>
          <p:nvPr>
            <p:ph idx="1"/>
          </p:nvPr>
        </p:nvSpPr>
        <p:spPr>
          <a:xfrm>
            <a:off x="932496" y="1546287"/>
            <a:ext cx="10327008" cy="2111143"/>
          </a:xfrm>
        </p:spPr>
        <p:txBody>
          <a:bodyPr/>
          <a:lstStyle/>
          <a:p>
            <a:r>
              <a:rPr lang="en-US" dirty="0"/>
              <a:t>There is an asymmetry in many of these problems: </a:t>
            </a:r>
          </a:p>
          <a:p>
            <a:pPr marL="923925"/>
            <a:r>
              <a:rPr lang="en-US" dirty="0"/>
              <a:t>The variable we'd like to predict may be more difficult to measure, is more important than the other(s), or may be directly or indirectly influenced by the values of the other variable(s).</a:t>
            </a:r>
          </a:p>
          <a:p>
            <a:endParaRPr lang="en-US" dirty="0"/>
          </a:p>
          <a:p>
            <a:r>
              <a:rPr lang="en-US" dirty="0"/>
              <a:t>Thus, we'd like to define two categories of variables: </a:t>
            </a:r>
          </a:p>
          <a:p>
            <a:pPr marL="979488" indent="-455613">
              <a:buFont typeface="Arial" charset="0"/>
              <a:buChar char="•"/>
            </a:pPr>
            <a:r>
              <a:rPr lang="en-US" dirty="0"/>
              <a:t>variables whose value we want to predict </a:t>
            </a:r>
          </a:p>
          <a:p>
            <a:pPr marL="979488" indent="-455613">
              <a:buFont typeface="Arial" charset="0"/>
              <a:buChar char="•"/>
            </a:pPr>
            <a:r>
              <a:rPr lang="en-US" dirty="0"/>
              <a:t>variables whose values we use to make our prediction</a:t>
            </a:r>
          </a:p>
        </p:txBody>
      </p:sp>
      <p:sp>
        <p:nvSpPr>
          <p:cNvPr id="4" name="Slide Number Placeholder 3"/>
          <p:cNvSpPr>
            <a:spLocks noGrp="1"/>
          </p:cNvSpPr>
          <p:nvPr>
            <p:ph type="sldNum" sz="quarter" idx="12"/>
          </p:nvPr>
        </p:nvSpPr>
        <p:spPr/>
        <p:txBody>
          <a:bodyPr/>
          <a:lstStyle/>
          <a:p>
            <a:fld id="{81B7CCDB-6D39-0547-B7B3-C80E39D6513A}" type="slidenum">
              <a:rPr lang="en-US" smtClean="0"/>
              <a:t>12</a:t>
            </a:fld>
            <a:endParaRPr lang="en-US"/>
          </a:p>
        </p:txBody>
      </p:sp>
    </p:spTree>
    <p:extLst>
      <p:ext uri="{BB962C8B-B14F-4D97-AF65-F5344CB8AC3E}">
        <p14:creationId xmlns:p14="http://schemas.microsoft.com/office/powerpoint/2010/main" val="11213675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Response</a:t>
            </a:r>
            <a:r>
              <a:rPr lang="en-US" dirty="0">
                <a:solidFill>
                  <a:srgbClr val="C00000"/>
                </a:solidFill>
                <a:latin typeface="Karla" charset="0"/>
                <a:ea typeface="Karla" charset="0"/>
                <a:cs typeface="Karla" charset="0"/>
              </a:rPr>
              <a:t> </a:t>
            </a:r>
            <a:r>
              <a:rPr lang="en-US" dirty="0"/>
              <a:t>vs. Predictor Variables</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2112756206"/>
              </p:ext>
            </p:extLst>
          </p:nvPr>
        </p:nvGraphicFramePr>
        <p:xfrm>
          <a:off x="3171125" y="3168091"/>
          <a:ext cx="5769068" cy="2194560"/>
        </p:xfrm>
        <a:graphic>
          <a:graphicData uri="http://schemas.openxmlformats.org/drawingml/2006/table">
            <a:tbl>
              <a:tblPr firstRow="1" bandRow="1">
                <a:tableStyleId>{9D7B26C5-4107-4FEC-AEDC-1716B250A1EF}</a:tableStyleId>
              </a:tblPr>
              <a:tblGrid>
                <a:gridCol w="1442267">
                  <a:extLst>
                    <a:ext uri="{9D8B030D-6E8A-4147-A177-3AD203B41FA5}">
                      <a16:colId xmlns:a16="http://schemas.microsoft.com/office/drawing/2014/main" val="20000"/>
                    </a:ext>
                  </a:extLst>
                </a:gridCol>
                <a:gridCol w="1442267">
                  <a:extLst>
                    <a:ext uri="{9D8B030D-6E8A-4147-A177-3AD203B41FA5}">
                      <a16:colId xmlns:a16="http://schemas.microsoft.com/office/drawing/2014/main" val="20001"/>
                    </a:ext>
                  </a:extLst>
                </a:gridCol>
                <a:gridCol w="1916345">
                  <a:extLst>
                    <a:ext uri="{9D8B030D-6E8A-4147-A177-3AD203B41FA5}">
                      <a16:colId xmlns:a16="http://schemas.microsoft.com/office/drawing/2014/main" val="20002"/>
                    </a:ext>
                  </a:extLst>
                </a:gridCol>
                <a:gridCol w="968189">
                  <a:extLst>
                    <a:ext uri="{9D8B030D-6E8A-4147-A177-3AD203B41FA5}">
                      <a16:colId xmlns:a16="http://schemas.microsoft.com/office/drawing/2014/main" val="20003"/>
                    </a:ext>
                  </a:extLst>
                </a:gridCol>
              </a:tblGrid>
              <a:tr h="300000">
                <a:tc>
                  <a:txBody>
                    <a:bodyPr/>
                    <a:lstStyle/>
                    <a:p>
                      <a:r>
                        <a:rPr dirty="0">
                          <a:solidFill>
                            <a:srgbClr val="002060"/>
                          </a:solidFill>
                        </a:rPr>
                        <a:t>TV</a:t>
                      </a:r>
                    </a:p>
                  </a:txBody>
                  <a:tcPr/>
                </a:tc>
                <a:tc>
                  <a:txBody>
                    <a:bodyPr/>
                    <a:lstStyle/>
                    <a:p>
                      <a:r>
                        <a:rPr>
                          <a:solidFill>
                            <a:srgbClr val="002060"/>
                          </a:solidFill>
                        </a:rPr>
                        <a:t>radio</a:t>
                      </a:r>
                    </a:p>
                  </a:txBody>
                  <a:tcPr/>
                </a:tc>
                <a:tc>
                  <a:txBody>
                    <a:bodyPr/>
                    <a:lstStyle/>
                    <a:p>
                      <a:r>
                        <a:rPr dirty="0">
                          <a:solidFill>
                            <a:srgbClr val="002060"/>
                          </a:solidFill>
                        </a:rPr>
                        <a:t>newspaper</a:t>
                      </a:r>
                    </a:p>
                  </a:txBody>
                  <a:tcPr>
                    <a:solidFill>
                      <a:srgbClr val="F9F9F9"/>
                    </a:solidFill>
                  </a:tcPr>
                </a:tc>
                <a:tc>
                  <a:txBody>
                    <a:bodyPr/>
                    <a:lstStyle/>
                    <a:p>
                      <a:r>
                        <a:rPr dirty="0"/>
                        <a:t>sales</a:t>
                      </a:r>
                      <a:endParaRPr b="0" dirty="0">
                        <a:solidFill>
                          <a:schemeClr val="accent3">
                            <a:lumMod val="20000"/>
                            <a:lumOff val="80000"/>
                          </a:schemeClr>
                        </a:solidFill>
                      </a:endParaRPr>
                    </a:p>
                  </a:txBody>
                  <a:tcPr>
                    <a:solidFill>
                      <a:schemeClr val="accent2">
                        <a:alpha val="63000"/>
                      </a:schemeClr>
                    </a:solidFill>
                  </a:tcPr>
                </a:tc>
                <a:extLst>
                  <a:ext uri="{0D108BD9-81ED-4DB2-BD59-A6C34878D82A}">
                    <a16:rowId xmlns:a16="http://schemas.microsoft.com/office/drawing/2014/main" val="10000"/>
                  </a:ext>
                </a:extLst>
              </a:tr>
              <a:tr h="300000">
                <a:tc>
                  <a:txBody>
                    <a:bodyPr/>
                    <a:lstStyle/>
                    <a:p>
                      <a:r>
                        <a:t>230.1</a:t>
                      </a:r>
                    </a:p>
                  </a:txBody>
                  <a:tcPr/>
                </a:tc>
                <a:tc>
                  <a:txBody>
                    <a:bodyPr/>
                    <a:lstStyle/>
                    <a:p>
                      <a:r>
                        <a:t>37.8</a:t>
                      </a:r>
                    </a:p>
                  </a:txBody>
                  <a:tcPr/>
                </a:tc>
                <a:tc>
                  <a:txBody>
                    <a:bodyPr/>
                    <a:lstStyle/>
                    <a:p>
                      <a:r>
                        <a:t>69.2</a:t>
                      </a:r>
                    </a:p>
                  </a:txBody>
                  <a:tcPr/>
                </a:tc>
                <a:tc>
                  <a:txBody>
                    <a:bodyPr/>
                    <a:lstStyle/>
                    <a:p>
                      <a:r>
                        <a:t>22.1</a:t>
                      </a:r>
                    </a:p>
                  </a:txBody>
                  <a:tcPr>
                    <a:solidFill>
                      <a:schemeClr val="accent2">
                        <a:alpha val="63000"/>
                      </a:schemeClr>
                    </a:solidFill>
                  </a:tcPr>
                </a:tc>
                <a:extLst>
                  <a:ext uri="{0D108BD9-81ED-4DB2-BD59-A6C34878D82A}">
                    <a16:rowId xmlns:a16="http://schemas.microsoft.com/office/drawing/2014/main" val="10001"/>
                  </a:ext>
                </a:extLst>
              </a:tr>
              <a:tr h="300000">
                <a:tc>
                  <a:txBody>
                    <a:bodyPr/>
                    <a:lstStyle/>
                    <a:p>
                      <a:r>
                        <a:t>44.5</a:t>
                      </a:r>
                    </a:p>
                  </a:txBody>
                  <a:tcPr/>
                </a:tc>
                <a:tc>
                  <a:txBody>
                    <a:bodyPr/>
                    <a:lstStyle/>
                    <a:p>
                      <a:r>
                        <a:t>39.3</a:t>
                      </a:r>
                    </a:p>
                  </a:txBody>
                  <a:tcPr/>
                </a:tc>
                <a:tc>
                  <a:txBody>
                    <a:bodyPr/>
                    <a:lstStyle/>
                    <a:p>
                      <a:r>
                        <a:t>45.1</a:t>
                      </a:r>
                    </a:p>
                  </a:txBody>
                  <a:tcPr/>
                </a:tc>
                <a:tc>
                  <a:txBody>
                    <a:bodyPr/>
                    <a:lstStyle/>
                    <a:p>
                      <a:r>
                        <a:rPr dirty="0"/>
                        <a:t>10.4</a:t>
                      </a:r>
                    </a:p>
                  </a:txBody>
                  <a:tcPr>
                    <a:solidFill>
                      <a:schemeClr val="accent2">
                        <a:alpha val="63000"/>
                      </a:schemeClr>
                    </a:solidFill>
                  </a:tcPr>
                </a:tc>
                <a:extLst>
                  <a:ext uri="{0D108BD9-81ED-4DB2-BD59-A6C34878D82A}">
                    <a16:rowId xmlns:a16="http://schemas.microsoft.com/office/drawing/2014/main" val="10002"/>
                  </a:ext>
                </a:extLst>
              </a:tr>
              <a:tr h="300000">
                <a:tc>
                  <a:txBody>
                    <a:bodyPr/>
                    <a:lstStyle/>
                    <a:p>
                      <a:r>
                        <a:t>17.2</a:t>
                      </a:r>
                    </a:p>
                  </a:txBody>
                  <a:tcPr/>
                </a:tc>
                <a:tc>
                  <a:txBody>
                    <a:bodyPr/>
                    <a:lstStyle/>
                    <a:p>
                      <a:r>
                        <a:t>45.9</a:t>
                      </a:r>
                    </a:p>
                  </a:txBody>
                  <a:tcPr/>
                </a:tc>
                <a:tc>
                  <a:txBody>
                    <a:bodyPr/>
                    <a:lstStyle/>
                    <a:p>
                      <a:r>
                        <a:t>69.3</a:t>
                      </a:r>
                    </a:p>
                  </a:txBody>
                  <a:tcPr/>
                </a:tc>
                <a:tc>
                  <a:txBody>
                    <a:bodyPr/>
                    <a:lstStyle/>
                    <a:p>
                      <a:r>
                        <a:t>9.3</a:t>
                      </a:r>
                    </a:p>
                  </a:txBody>
                  <a:tcPr>
                    <a:solidFill>
                      <a:schemeClr val="accent2">
                        <a:alpha val="63000"/>
                      </a:schemeClr>
                    </a:solidFill>
                  </a:tcPr>
                </a:tc>
                <a:extLst>
                  <a:ext uri="{0D108BD9-81ED-4DB2-BD59-A6C34878D82A}">
                    <a16:rowId xmlns:a16="http://schemas.microsoft.com/office/drawing/2014/main" val="10003"/>
                  </a:ext>
                </a:extLst>
              </a:tr>
              <a:tr h="300000">
                <a:tc>
                  <a:txBody>
                    <a:bodyPr/>
                    <a:lstStyle/>
                    <a:p>
                      <a:r>
                        <a:t>151.5</a:t>
                      </a:r>
                    </a:p>
                  </a:txBody>
                  <a:tcPr/>
                </a:tc>
                <a:tc>
                  <a:txBody>
                    <a:bodyPr/>
                    <a:lstStyle/>
                    <a:p>
                      <a:r>
                        <a:t>41.3</a:t>
                      </a:r>
                    </a:p>
                  </a:txBody>
                  <a:tcPr/>
                </a:tc>
                <a:tc>
                  <a:txBody>
                    <a:bodyPr/>
                    <a:lstStyle/>
                    <a:p>
                      <a:r>
                        <a:t>58.5</a:t>
                      </a:r>
                    </a:p>
                  </a:txBody>
                  <a:tcPr/>
                </a:tc>
                <a:tc>
                  <a:txBody>
                    <a:bodyPr/>
                    <a:lstStyle/>
                    <a:p>
                      <a:r>
                        <a:t>18.5</a:t>
                      </a:r>
                    </a:p>
                  </a:txBody>
                  <a:tcPr>
                    <a:solidFill>
                      <a:schemeClr val="accent2">
                        <a:alpha val="63000"/>
                      </a:schemeClr>
                    </a:solidFill>
                  </a:tcPr>
                </a:tc>
                <a:extLst>
                  <a:ext uri="{0D108BD9-81ED-4DB2-BD59-A6C34878D82A}">
                    <a16:rowId xmlns:a16="http://schemas.microsoft.com/office/drawing/2014/main" val="10004"/>
                  </a:ext>
                </a:extLst>
              </a:tr>
              <a:tr h="300000">
                <a:tc>
                  <a:txBody>
                    <a:bodyPr/>
                    <a:lstStyle/>
                    <a:p>
                      <a:r>
                        <a:rPr dirty="0"/>
                        <a:t>180.8</a:t>
                      </a:r>
                    </a:p>
                  </a:txBody>
                  <a:tcPr/>
                </a:tc>
                <a:tc>
                  <a:txBody>
                    <a:bodyPr/>
                    <a:lstStyle/>
                    <a:p>
                      <a:r>
                        <a:t>10.8</a:t>
                      </a:r>
                    </a:p>
                  </a:txBody>
                  <a:tcPr/>
                </a:tc>
                <a:tc>
                  <a:txBody>
                    <a:bodyPr/>
                    <a:lstStyle/>
                    <a:p>
                      <a:r>
                        <a:t>58.4</a:t>
                      </a:r>
                    </a:p>
                  </a:txBody>
                  <a:tcPr/>
                </a:tc>
                <a:tc>
                  <a:txBody>
                    <a:bodyPr/>
                    <a:lstStyle/>
                    <a:p>
                      <a:r>
                        <a:rPr dirty="0"/>
                        <a:t>12.9</a:t>
                      </a:r>
                    </a:p>
                  </a:txBody>
                  <a:tcPr>
                    <a:solidFill>
                      <a:schemeClr val="accent2">
                        <a:alpha val="63000"/>
                      </a:schemeClr>
                    </a:solidFill>
                  </a:tcPr>
                </a:tc>
                <a:extLst>
                  <a:ext uri="{0D108BD9-81ED-4DB2-BD59-A6C34878D82A}">
                    <a16:rowId xmlns:a16="http://schemas.microsoft.com/office/drawing/2014/main" val="10005"/>
                  </a:ext>
                </a:extLst>
              </a:tr>
            </a:tbl>
          </a:graphicData>
        </a:graphic>
      </p:graphicFrame>
      <p:sp>
        <p:nvSpPr>
          <p:cNvPr id="4" name="Slide Number Placeholder 3"/>
          <p:cNvSpPr>
            <a:spLocks noGrp="1"/>
          </p:cNvSpPr>
          <p:nvPr>
            <p:ph type="sldNum" sz="quarter" idx="12"/>
          </p:nvPr>
        </p:nvSpPr>
        <p:spPr/>
        <p:txBody>
          <a:bodyPr/>
          <a:lstStyle/>
          <a:p>
            <a:fld id="{81B7CCDB-6D39-0547-B7B3-C80E39D6513A}" type="slidenum">
              <a:rPr lang="en-US" smtClean="0"/>
              <a:t>13</a:t>
            </a:fld>
            <a:endParaRPr lang="en-US"/>
          </a:p>
        </p:txBody>
      </p:sp>
      <p:sp>
        <p:nvSpPr>
          <p:cNvPr id="8" name="TextBox 7"/>
          <p:cNvSpPr txBox="1"/>
          <p:nvPr/>
        </p:nvSpPr>
        <p:spPr>
          <a:xfrm>
            <a:off x="9326248" y="1415568"/>
            <a:ext cx="184731" cy="369332"/>
          </a:xfrm>
          <a:prstGeom prst="rect">
            <a:avLst/>
          </a:prstGeom>
          <a:noFill/>
          <a:ln>
            <a:noFill/>
          </a:ln>
        </p:spPr>
        <p:txBody>
          <a:bodyPr wrap="none" rtlCol="0">
            <a:spAutoFit/>
          </a:bodyPr>
          <a:lstStyle/>
          <a:p>
            <a:pPr algn="ctr"/>
            <a:endParaRPr lang="en-US" dirty="0">
              <a:latin typeface="Karla" charset="0"/>
              <a:ea typeface="Karla" charset="0"/>
              <a:cs typeface="Karla" charset="0"/>
            </a:endParaRPr>
          </a:p>
        </p:txBody>
      </p:sp>
      <p:sp>
        <p:nvSpPr>
          <p:cNvPr id="9" name="Rounded Rectangular Callout 8"/>
          <p:cNvSpPr/>
          <p:nvPr/>
        </p:nvSpPr>
        <p:spPr>
          <a:xfrm>
            <a:off x="8217562" y="1359195"/>
            <a:ext cx="2312895" cy="1470212"/>
          </a:xfrm>
          <a:prstGeom prst="wedgeRoundRectCallout">
            <a:avLst>
              <a:gd name="adj1" fmla="val -36037"/>
              <a:gd name="adj2" fmla="val 69309"/>
              <a:gd name="adj3" fmla="val 16667"/>
            </a:avLst>
          </a:prstGeom>
          <a:noFill/>
          <a:ln w="15875" cap="rnd" cmpd="thickThi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p:cNvSpPr txBox="1"/>
          <p:nvPr/>
        </p:nvSpPr>
        <p:spPr>
          <a:xfrm>
            <a:off x="8238121" y="1461024"/>
            <a:ext cx="2271776" cy="1477328"/>
          </a:xfrm>
          <a:prstGeom prst="rect">
            <a:avLst/>
          </a:prstGeom>
          <a:noFill/>
        </p:spPr>
        <p:txBody>
          <a:bodyPr wrap="none" rtlCol="0">
            <a:spAutoFit/>
          </a:bodyPr>
          <a:lstStyle/>
          <a:p>
            <a:pPr algn="ctr"/>
            <a:r>
              <a:rPr lang="en-US" b="1" i="1" dirty="0">
                <a:latin typeface="Karla" charset="0"/>
                <a:ea typeface="Karla" charset="0"/>
                <a:cs typeface="Karla" charset="0"/>
              </a:rPr>
              <a:t>Y</a:t>
            </a:r>
          </a:p>
          <a:p>
            <a:pPr algn="ctr"/>
            <a:r>
              <a:rPr lang="en-US" dirty="0">
                <a:latin typeface="Karla" charset="0"/>
                <a:ea typeface="Karla" charset="0"/>
                <a:cs typeface="Karla" charset="0"/>
              </a:rPr>
              <a:t>outcome</a:t>
            </a:r>
          </a:p>
          <a:p>
            <a:pPr algn="ctr"/>
            <a:r>
              <a:rPr lang="en-US" b="1" dirty="0">
                <a:solidFill>
                  <a:srgbClr val="C00000"/>
                </a:solidFill>
                <a:latin typeface="Karla" charset="0"/>
                <a:ea typeface="Karla" charset="0"/>
                <a:cs typeface="Karla" charset="0"/>
              </a:rPr>
              <a:t>response</a:t>
            </a:r>
            <a:r>
              <a:rPr lang="en-US" dirty="0">
                <a:solidFill>
                  <a:srgbClr val="C00000"/>
                </a:solidFill>
                <a:latin typeface="Karla" charset="0"/>
                <a:ea typeface="Karla" charset="0"/>
                <a:cs typeface="Karla" charset="0"/>
              </a:rPr>
              <a:t> </a:t>
            </a:r>
            <a:r>
              <a:rPr lang="en-US" dirty="0">
                <a:latin typeface="Karla" charset="0"/>
                <a:ea typeface="Karla" charset="0"/>
                <a:cs typeface="Karla" charset="0"/>
              </a:rPr>
              <a:t>variable</a:t>
            </a:r>
          </a:p>
          <a:p>
            <a:pPr algn="ctr"/>
            <a:r>
              <a:rPr lang="en-US" dirty="0">
                <a:latin typeface="Karla" charset="0"/>
                <a:ea typeface="Karla" charset="0"/>
                <a:cs typeface="Karla" charset="0"/>
              </a:rPr>
              <a:t>dependent variable</a:t>
            </a:r>
          </a:p>
          <a:p>
            <a:pPr algn="ctr"/>
            <a:endParaRPr lang="en-US" dirty="0">
              <a:latin typeface="Karla" charset="0"/>
              <a:ea typeface="Karla" charset="0"/>
              <a:cs typeface="Karla" charset="0"/>
            </a:endParaRPr>
          </a:p>
        </p:txBody>
      </p:sp>
      <p:sp>
        <p:nvSpPr>
          <p:cNvPr id="12" name="Rounded Rectangular Callout 11"/>
          <p:cNvSpPr/>
          <p:nvPr/>
        </p:nvSpPr>
        <p:spPr>
          <a:xfrm flipH="1">
            <a:off x="1720969" y="1340843"/>
            <a:ext cx="2313901" cy="1470212"/>
          </a:xfrm>
          <a:prstGeom prst="wedgeRoundRectCallout">
            <a:avLst>
              <a:gd name="adj1" fmla="val -53797"/>
              <a:gd name="adj2" fmla="val 70007"/>
              <a:gd name="adj3" fmla="val 16667"/>
            </a:avLst>
          </a:prstGeom>
          <a:noFill/>
          <a:ln w="15875" cap="rnd" cmpd="thickThi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2"/>
          <p:cNvSpPr txBox="1"/>
          <p:nvPr/>
        </p:nvSpPr>
        <p:spPr>
          <a:xfrm>
            <a:off x="2216520" y="1433208"/>
            <a:ext cx="1322798" cy="1477328"/>
          </a:xfrm>
          <a:prstGeom prst="rect">
            <a:avLst/>
          </a:prstGeom>
          <a:noFill/>
        </p:spPr>
        <p:txBody>
          <a:bodyPr wrap="none" rtlCol="0">
            <a:spAutoFit/>
          </a:bodyPr>
          <a:lstStyle/>
          <a:p>
            <a:pPr algn="ctr"/>
            <a:r>
              <a:rPr lang="en-US" b="1" i="1" dirty="0">
                <a:latin typeface="Karla" charset="0"/>
                <a:ea typeface="Karla" charset="0"/>
                <a:cs typeface="Karla" charset="0"/>
              </a:rPr>
              <a:t>X</a:t>
            </a:r>
          </a:p>
          <a:p>
            <a:pPr algn="ctr"/>
            <a:r>
              <a:rPr lang="en-US" b="1" dirty="0">
                <a:solidFill>
                  <a:srgbClr val="C00000"/>
                </a:solidFill>
                <a:latin typeface="Karla" charset="0"/>
                <a:ea typeface="Karla" charset="0"/>
                <a:cs typeface="Karla" charset="0"/>
              </a:rPr>
              <a:t>predictors</a:t>
            </a:r>
          </a:p>
          <a:p>
            <a:pPr algn="ctr"/>
            <a:r>
              <a:rPr lang="en-US" dirty="0">
                <a:latin typeface="Karla" charset="0"/>
                <a:ea typeface="Karla" charset="0"/>
                <a:cs typeface="Karla" charset="0"/>
              </a:rPr>
              <a:t>features</a:t>
            </a:r>
          </a:p>
          <a:p>
            <a:pPr algn="ctr"/>
            <a:r>
              <a:rPr lang="en-US" dirty="0">
                <a:latin typeface="Karla" charset="0"/>
                <a:ea typeface="Karla" charset="0"/>
                <a:cs typeface="Karla" charset="0"/>
              </a:rPr>
              <a:t>covariates</a:t>
            </a:r>
          </a:p>
          <a:p>
            <a:pPr algn="ctr"/>
            <a:endParaRPr lang="en-US" dirty="0">
              <a:latin typeface="Karla" charset="0"/>
              <a:ea typeface="Karla" charset="0"/>
              <a:cs typeface="Karla" charset="0"/>
            </a:endParaRPr>
          </a:p>
        </p:txBody>
      </p:sp>
      <p:sp>
        <p:nvSpPr>
          <p:cNvPr id="3" name="Left Brace 2"/>
          <p:cNvSpPr/>
          <p:nvPr/>
        </p:nvSpPr>
        <p:spPr>
          <a:xfrm rot="16200000">
            <a:off x="5372964" y="3333750"/>
            <a:ext cx="368193" cy="4771872"/>
          </a:xfrm>
          <a:prstGeom prst="leftBrace">
            <a:avLst/>
          </a:prstGeom>
          <a:ln>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 </a:t>
            </a:r>
          </a:p>
        </p:txBody>
      </p:sp>
      <p:sp>
        <p:nvSpPr>
          <p:cNvPr id="6" name="TextBox 5"/>
          <p:cNvSpPr txBox="1"/>
          <p:nvPr/>
        </p:nvSpPr>
        <p:spPr>
          <a:xfrm>
            <a:off x="4449169" y="5950420"/>
            <a:ext cx="2156360" cy="523220"/>
          </a:xfrm>
          <a:prstGeom prst="rect">
            <a:avLst/>
          </a:prstGeom>
          <a:noFill/>
        </p:spPr>
        <p:txBody>
          <a:bodyPr wrap="none" rtlCol="0">
            <a:spAutoFit/>
          </a:bodyPr>
          <a:lstStyle/>
          <a:p>
            <a:r>
              <a:rPr lang="en-US" sz="2800" b="1" i="1" dirty="0">
                <a:latin typeface="Karla" charset="0"/>
                <a:ea typeface="Karla" charset="0"/>
                <a:cs typeface="Karla" charset="0"/>
              </a:rPr>
              <a:t>p</a:t>
            </a:r>
            <a:r>
              <a:rPr lang="en-US" sz="2800" dirty="0">
                <a:latin typeface="Karla" charset="0"/>
                <a:ea typeface="Karla" charset="0"/>
                <a:cs typeface="Karla" charset="0"/>
              </a:rPr>
              <a:t> predictors</a:t>
            </a:r>
          </a:p>
        </p:txBody>
      </p:sp>
      <p:sp>
        <p:nvSpPr>
          <p:cNvPr id="10" name="Left Brace 9"/>
          <p:cNvSpPr/>
          <p:nvPr/>
        </p:nvSpPr>
        <p:spPr>
          <a:xfrm>
            <a:off x="2606722" y="3589362"/>
            <a:ext cx="327547" cy="1705970"/>
          </a:xfrm>
          <a:prstGeom prst="leftBrace">
            <a:avLst/>
          </a:prstGeom>
          <a:ln>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 name="TextBox 13"/>
          <p:cNvSpPr txBox="1"/>
          <p:nvPr/>
        </p:nvSpPr>
        <p:spPr>
          <a:xfrm rot="16200000">
            <a:off x="759970" y="4180737"/>
            <a:ext cx="2696572" cy="523220"/>
          </a:xfrm>
          <a:prstGeom prst="rect">
            <a:avLst/>
          </a:prstGeom>
          <a:noFill/>
        </p:spPr>
        <p:txBody>
          <a:bodyPr wrap="none" rtlCol="0">
            <a:spAutoFit/>
          </a:bodyPr>
          <a:lstStyle/>
          <a:p>
            <a:r>
              <a:rPr lang="en-US" sz="2800" b="1" i="1">
                <a:latin typeface="Karla" charset="0"/>
                <a:ea typeface="Karla" charset="0"/>
                <a:cs typeface="Karla" charset="0"/>
              </a:rPr>
              <a:t>n</a:t>
            </a:r>
            <a:r>
              <a:rPr lang="en-US" sz="2800">
                <a:latin typeface="Karla" charset="0"/>
                <a:ea typeface="Karla" charset="0"/>
                <a:cs typeface="Karla" charset="0"/>
              </a:rPr>
              <a:t>  observations</a:t>
            </a:r>
            <a:endParaRPr lang="en-US" sz="2800" dirty="0">
              <a:latin typeface="Karla" charset="0"/>
              <a:ea typeface="Karla" charset="0"/>
              <a:cs typeface="Karla" charset="0"/>
            </a:endParaRPr>
          </a:p>
        </p:txBody>
      </p:sp>
    </p:spTree>
    <p:extLst>
      <p:ext uri="{BB962C8B-B14F-4D97-AF65-F5344CB8AC3E}">
        <p14:creationId xmlns:p14="http://schemas.microsoft.com/office/powerpoint/2010/main" val="9052944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Response</a:t>
            </a:r>
            <a:r>
              <a:rPr lang="en-US" dirty="0">
                <a:solidFill>
                  <a:srgbClr val="C00000"/>
                </a:solidFill>
                <a:latin typeface="Karla" charset="0"/>
                <a:ea typeface="Karla" charset="0"/>
                <a:cs typeface="Karla" charset="0"/>
              </a:rPr>
              <a:t> </a:t>
            </a:r>
            <a:r>
              <a:rPr lang="en-US" dirty="0"/>
              <a:t>vs. Predictor Variables</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2112756206"/>
              </p:ext>
            </p:extLst>
          </p:nvPr>
        </p:nvGraphicFramePr>
        <p:xfrm>
          <a:off x="3171125" y="3168091"/>
          <a:ext cx="5769068" cy="2194560"/>
        </p:xfrm>
        <a:graphic>
          <a:graphicData uri="http://schemas.openxmlformats.org/drawingml/2006/table">
            <a:tbl>
              <a:tblPr firstRow="1" bandRow="1">
                <a:tableStyleId>{9D7B26C5-4107-4FEC-AEDC-1716B250A1EF}</a:tableStyleId>
              </a:tblPr>
              <a:tblGrid>
                <a:gridCol w="1442267">
                  <a:extLst>
                    <a:ext uri="{9D8B030D-6E8A-4147-A177-3AD203B41FA5}">
                      <a16:colId xmlns:a16="http://schemas.microsoft.com/office/drawing/2014/main" val="20000"/>
                    </a:ext>
                  </a:extLst>
                </a:gridCol>
                <a:gridCol w="1442267">
                  <a:extLst>
                    <a:ext uri="{9D8B030D-6E8A-4147-A177-3AD203B41FA5}">
                      <a16:colId xmlns:a16="http://schemas.microsoft.com/office/drawing/2014/main" val="20001"/>
                    </a:ext>
                  </a:extLst>
                </a:gridCol>
                <a:gridCol w="1916345">
                  <a:extLst>
                    <a:ext uri="{9D8B030D-6E8A-4147-A177-3AD203B41FA5}">
                      <a16:colId xmlns:a16="http://schemas.microsoft.com/office/drawing/2014/main" val="20002"/>
                    </a:ext>
                  </a:extLst>
                </a:gridCol>
                <a:gridCol w="968189">
                  <a:extLst>
                    <a:ext uri="{9D8B030D-6E8A-4147-A177-3AD203B41FA5}">
                      <a16:colId xmlns:a16="http://schemas.microsoft.com/office/drawing/2014/main" val="20003"/>
                    </a:ext>
                  </a:extLst>
                </a:gridCol>
              </a:tblGrid>
              <a:tr h="300000">
                <a:tc>
                  <a:txBody>
                    <a:bodyPr/>
                    <a:lstStyle/>
                    <a:p>
                      <a:r>
                        <a:rPr dirty="0">
                          <a:solidFill>
                            <a:srgbClr val="002060"/>
                          </a:solidFill>
                        </a:rPr>
                        <a:t>TV</a:t>
                      </a:r>
                    </a:p>
                  </a:txBody>
                  <a:tcPr/>
                </a:tc>
                <a:tc>
                  <a:txBody>
                    <a:bodyPr/>
                    <a:lstStyle/>
                    <a:p>
                      <a:r>
                        <a:rPr>
                          <a:solidFill>
                            <a:srgbClr val="002060"/>
                          </a:solidFill>
                        </a:rPr>
                        <a:t>radio</a:t>
                      </a:r>
                    </a:p>
                  </a:txBody>
                  <a:tcPr/>
                </a:tc>
                <a:tc>
                  <a:txBody>
                    <a:bodyPr/>
                    <a:lstStyle/>
                    <a:p>
                      <a:r>
                        <a:rPr dirty="0">
                          <a:solidFill>
                            <a:srgbClr val="002060"/>
                          </a:solidFill>
                        </a:rPr>
                        <a:t>newspaper</a:t>
                      </a:r>
                    </a:p>
                  </a:txBody>
                  <a:tcPr>
                    <a:solidFill>
                      <a:srgbClr val="F9F9F9"/>
                    </a:solidFill>
                  </a:tcPr>
                </a:tc>
                <a:tc>
                  <a:txBody>
                    <a:bodyPr/>
                    <a:lstStyle/>
                    <a:p>
                      <a:r>
                        <a:rPr dirty="0"/>
                        <a:t>sales</a:t>
                      </a:r>
                      <a:endParaRPr b="0" dirty="0">
                        <a:solidFill>
                          <a:schemeClr val="accent3">
                            <a:lumMod val="20000"/>
                            <a:lumOff val="80000"/>
                          </a:schemeClr>
                        </a:solidFill>
                      </a:endParaRPr>
                    </a:p>
                  </a:txBody>
                  <a:tcPr>
                    <a:solidFill>
                      <a:schemeClr val="accent2">
                        <a:alpha val="63000"/>
                      </a:schemeClr>
                    </a:solidFill>
                  </a:tcPr>
                </a:tc>
                <a:extLst>
                  <a:ext uri="{0D108BD9-81ED-4DB2-BD59-A6C34878D82A}">
                    <a16:rowId xmlns:a16="http://schemas.microsoft.com/office/drawing/2014/main" val="10000"/>
                  </a:ext>
                </a:extLst>
              </a:tr>
              <a:tr h="300000">
                <a:tc>
                  <a:txBody>
                    <a:bodyPr/>
                    <a:lstStyle/>
                    <a:p>
                      <a:r>
                        <a:t>230.1</a:t>
                      </a:r>
                    </a:p>
                  </a:txBody>
                  <a:tcPr/>
                </a:tc>
                <a:tc>
                  <a:txBody>
                    <a:bodyPr/>
                    <a:lstStyle/>
                    <a:p>
                      <a:r>
                        <a:t>37.8</a:t>
                      </a:r>
                    </a:p>
                  </a:txBody>
                  <a:tcPr/>
                </a:tc>
                <a:tc>
                  <a:txBody>
                    <a:bodyPr/>
                    <a:lstStyle/>
                    <a:p>
                      <a:r>
                        <a:t>69.2</a:t>
                      </a:r>
                    </a:p>
                  </a:txBody>
                  <a:tcPr/>
                </a:tc>
                <a:tc>
                  <a:txBody>
                    <a:bodyPr/>
                    <a:lstStyle/>
                    <a:p>
                      <a:r>
                        <a:t>22.1</a:t>
                      </a:r>
                    </a:p>
                  </a:txBody>
                  <a:tcPr>
                    <a:solidFill>
                      <a:schemeClr val="accent2">
                        <a:alpha val="63000"/>
                      </a:schemeClr>
                    </a:solidFill>
                  </a:tcPr>
                </a:tc>
                <a:extLst>
                  <a:ext uri="{0D108BD9-81ED-4DB2-BD59-A6C34878D82A}">
                    <a16:rowId xmlns:a16="http://schemas.microsoft.com/office/drawing/2014/main" val="10001"/>
                  </a:ext>
                </a:extLst>
              </a:tr>
              <a:tr h="300000">
                <a:tc>
                  <a:txBody>
                    <a:bodyPr/>
                    <a:lstStyle/>
                    <a:p>
                      <a:r>
                        <a:t>44.5</a:t>
                      </a:r>
                    </a:p>
                  </a:txBody>
                  <a:tcPr/>
                </a:tc>
                <a:tc>
                  <a:txBody>
                    <a:bodyPr/>
                    <a:lstStyle/>
                    <a:p>
                      <a:r>
                        <a:t>39.3</a:t>
                      </a:r>
                    </a:p>
                  </a:txBody>
                  <a:tcPr/>
                </a:tc>
                <a:tc>
                  <a:txBody>
                    <a:bodyPr/>
                    <a:lstStyle/>
                    <a:p>
                      <a:r>
                        <a:t>45.1</a:t>
                      </a:r>
                    </a:p>
                  </a:txBody>
                  <a:tcPr/>
                </a:tc>
                <a:tc>
                  <a:txBody>
                    <a:bodyPr/>
                    <a:lstStyle/>
                    <a:p>
                      <a:r>
                        <a:rPr dirty="0"/>
                        <a:t>10.4</a:t>
                      </a:r>
                    </a:p>
                  </a:txBody>
                  <a:tcPr>
                    <a:solidFill>
                      <a:schemeClr val="accent2">
                        <a:alpha val="63000"/>
                      </a:schemeClr>
                    </a:solidFill>
                  </a:tcPr>
                </a:tc>
                <a:extLst>
                  <a:ext uri="{0D108BD9-81ED-4DB2-BD59-A6C34878D82A}">
                    <a16:rowId xmlns:a16="http://schemas.microsoft.com/office/drawing/2014/main" val="10002"/>
                  </a:ext>
                </a:extLst>
              </a:tr>
              <a:tr h="300000">
                <a:tc>
                  <a:txBody>
                    <a:bodyPr/>
                    <a:lstStyle/>
                    <a:p>
                      <a:r>
                        <a:t>17.2</a:t>
                      </a:r>
                    </a:p>
                  </a:txBody>
                  <a:tcPr/>
                </a:tc>
                <a:tc>
                  <a:txBody>
                    <a:bodyPr/>
                    <a:lstStyle/>
                    <a:p>
                      <a:r>
                        <a:t>45.9</a:t>
                      </a:r>
                    </a:p>
                  </a:txBody>
                  <a:tcPr/>
                </a:tc>
                <a:tc>
                  <a:txBody>
                    <a:bodyPr/>
                    <a:lstStyle/>
                    <a:p>
                      <a:r>
                        <a:t>69.3</a:t>
                      </a:r>
                    </a:p>
                  </a:txBody>
                  <a:tcPr/>
                </a:tc>
                <a:tc>
                  <a:txBody>
                    <a:bodyPr/>
                    <a:lstStyle/>
                    <a:p>
                      <a:r>
                        <a:t>9.3</a:t>
                      </a:r>
                    </a:p>
                  </a:txBody>
                  <a:tcPr>
                    <a:solidFill>
                      <a:schemeClr val="accent2">
                        <a:alpha val="63000"/>
                      </a:schemeClr>
                    </a:solidFill>
                  </a:tcPr>
                </a:tc>
                <a:extLst>
                  <a:ext uri="{0D108BD9-81ED-4DB2-BD59-A6C34878D82A}">
                    <a16:rowId xmlns:a16="http://schemas.microsoft.com/office/drawing/2014/main" val="10003"/>
                  </a:ext>
                </a:extLst>
              </a:tr>
              <a:tr h="300000">
                <a:tc>
                  <a:txBody>
                    <a:bodyPr/>
                    <a:lstStyle/>
                    <a:p>
                      <a:r>
                        <a:t>151.5</a:t>
                      </a:r>
                    </a:p>
                  </a:txBody>
                  <a:tcPr/>
                </a:tc>
                <a:tc>
                  <a:txBody>
                    <a:bodyPr/>
                    <a:lstStyle/>
                    <a:p>
                      <a:r>
                        <a:t>41.3</a:t>
                      </a:r>
                    </a:p>
                  </a:txBody>
                  <a:tcPr/>
                </a:tc>
                <a:tc>
                  <a:txBody>
                    <a:bodyPr/>
                    <a:lstStyle/>
                    <a:p>
                      <a:r>
                        <a:t>58.5</a:t>
                      </a:r>
                    </a:p>
                  </a:txBody>
                  <a:tcPr/>
                </a:tc>
                <a:tc>
                  <a:txBody>
                    <a:bodyPr/>
                    <a:lstStyle/>
                    <a:p>
                      <a:r>
                        <a:t>18.5</a:t>
                      </a:r>
                    </a:p>
                  </a:txBody>
                  <a:tcPr>
                    <a:solidFill>
                      <a:schemeClr val="accent2">
                        <a:alpha val="63000"/>
                      </a:schemeClr>
                    </a:solidFill>
                  </a:tcPr>
                </a:tc>
                <a:extLst>
                  <a:ext uri="{0D108BD9-81ED-4DB2-BD59-A6C34878D82A}">
                    <a16:rowId xmlns:a16="http://schemas.microsoft.com/office/drawing/2014/main" val="10004"/>
                  </a:ext>
                </a:extLst>
              </a:tr>
              <a:tr h="300000">
                <a:tc>
                  <a:txBody>
                    <a:bodyPr/>
                    <a:lstStyle/>
                    <a:p>
                      <a:r>
                        <a:rPr dirty="0"/>
                        <a:t>180.8</a:t>
                      </a:r>
                    </a:p>
                  </a:txBody>
                  <a:tcPr/>
                </a:tc>
                <a:tc>
                  <a:txBody>
                    <a:bodyPr/>
                    <a:lstStyle/>
                    <a:p>
                      <a:r>
                        <a:t>10.8</a:t>
                      </a:r>
                    </a:p>
                  </a:txBody>
                  <a:tcPr/>
                </a:tc>
                <a:tc>
                  <a:txBody>
                    <a:bodyPr/>
                    <a:lstStyle/>
                    <a:p>
                      <a:r>
                        <a:t>58.4</a:t>
                      </a:r>
                    </a:p>
                  </a:txBody>
                  <a:tcPr/>
                </a:tc>
                <a:tc>
                  <a:txBody>
                    <a:bodyPr/>
                    <a:lstStyle/>
                    <a:p>
                      <a:r>
                        <a:rPr dirty="0"/>
                        <a:t>12.9</a:t>
                      </a:r>
                    </a:p>
                  </a:txBody>
                  <a:tcPr>
                    <a:solidFill>
                      <a:schemeClr val="accent2">
                        <a:alpha val="63000"/>
                      </a:schemeClr>
                    </a:solidFill>
                  </a:tcPr>
                </a:tc>
                <a:extLst>
                  <a:ext uri="{0D108BD9-81ED-4DB2-BD59-A6C34878D82A}">
                    <a16:rowId xmlns:a16="http://schemas.microsoft.com/office/drawing/2014/main" val="10005"/>
                  </a:ext>
                </a:extLst>
              </a:tr>
            </a:tbl>
          </a:graphicData>
        </a:graphic>
      </p:graphicFrame>
      <p:sp>
        <p:nvSpPr>
          <p:cNvPr id="4" name="Slide Number Placeholder 3"/>
          <p:cNvSpPr>
            <a:spLocks noGrp="1"/>
          </p:cNvSpPr>
          <p:nvPr>
            <p:ph type="sldNum" sz="quarter" idx="12"/>
          </p:nvPr>
        </p:nvSpPr>
        <p:spPr/>
        <p:txBody>
          <a:bodyPr/>
          <a:lstStyle/>
          <a:p>
            <a:fld id="{81B7CCDB-6D39-0547-B7B3-C80E39D6513A}" type="slidenum">
              <a:rPr lang="en-US" smtClean="0"/>
              <a:t>14</a:t>
            </a:fld>
            <a:endParaRPr lang="en-US"/>
          </a:p>
        </p:txBody>
      </p:sp>
      <p:sp>
        <p:nvSpPr>
          <p:cNvPr id="8" name="TextBox 7"/>
          <p:cNvSpPr txBox="1"/>
          <p:nvPr/>
        </p:nvSpPr>
        <p:spPr>
          <a:xfrm>
            <a:off x="9326248" y="1415568"/>
            <a:ext cx="184731" cy="369332"/>
          </a:xfrm>
          <a:prstGeom prst="rect">
            <a:avLst/>
          </a:prstGeom>
          <a:noFill/>
          <a:ln>
            <a:noFill/>
          </a:ln>
        </p:spPr>
        <p:txBody>
          <a:bodyPr wrap="none" rtlCol="0">
            <a:spAutoFit/>
          </a:bodyPr>
          <a:lstStyle/>
          <a:p>
            <a:pPr algn="ctr"/>
            <a:endParaRPr lang="en-US" dirty="0">
              <a:latin typeface="Karla" charset="0"/>
              <a:ea typeface="Karla" charset="0"/>
              <a:cs typeface="Karla" charset="0"/>
            </a:endParaRPr>
          </a:p>
        </p:txBody>
      </p:sp>
      <p:sp>
        <p:nvSpPr>
          <p:cNvPr id="9" name="Rounded Rectangular Callout 8"/>
          <p:cNvSpPr/>
          <p:nvPr/>
        </p:nvSpPr>
        <p:spPr>
          <a:xfrm>
            <a:off x="8217562" y="1359195"/>
            <a:ext cx="2312895" cy="1470212"/>
          </a:xfrm>
          <a:prstGeom prst="wedgeRoundRectCallout">
            <a:avLst>
              <a:gd name="adj1" fmla="val -36037"/>
              <a:gd name="adj2" fmla="val 69309"/>
              <a:gd name="adj3" fmla="val 16667"/>
            </a:avLst>
          </a:prstGeom>
          <a:noFill/>
          <a:ln w="15875" cap="rnd" cmpd="thickThi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p:cNvSpPr txBox="1"/>
          <p:nvPr/>
        </p:nvSpPr>
        <p:spPr>
          <a:xfrm>
            <a:off x="8238121" y="1461024"/>
            <a:ext cx="2271776" cy="1477328"/>
          </a:xfrm>
          <a:prstGeom prst="rect">
            <a:avLst/>
          </a:prstGeom>
          <a:noFill/>
        </p:spPr>
        <p:txBody>
          <a:bodyPr wrap="none" rtlCol="0">
            <a:spAutoFit/>
          </a:bodyPr>
          <a:lstStyle/>
          <a:p>
            <a:pPr algn="ctr"/>
            <a:endParaRPr lang="en-US" b="1" i="1" dirty="0">
              <a:latin typeface="Karla" charset="0"/>
              <a:ea typeface="Karla" charset="0"/>
              <a:cs typeface="Karla" charset="0"/>
            </a:endParaRPr>
          </a:p>
          <a:p>
            <a:pPr algn="ctr"/>
            <a:r>
              <a:rPr lang="en-US" dirty="0">
                <a:latin typeface="Karla" charset="0"/>
                <a:ea typeface="Karla" charset="0"/>
                <a:cs typeface="Karla" charset="0"/>
              </a:rPr>
              <a:t>outcome</a:t>
            </a:r>
          </a:p>
          <a:p>
            <a:pPr algn="ctr"/>
            <a:r>
              <a:rPr lang="en-US" b="1" dirty="0">
                <a:solidFill>
                  <a:srgbClr val="C00000"/>
                </a:solidFill>
                <a:latin typeface="Karla" charset="0"/>
                <a:ea typeface="Karla" charset="0"/>
                <a:cs typeface="Karla" charset="0"/>
              </a:rPr>
              <a:t>response</a:t>
            </a:r>
            <a:r>
              <a:rPr lang="en-US" dirty="0">
                <a:solidFill>
                  <a:srgbClr val="C00000"/>
                </a:solidFill>
                <a:latin typeface="Karla" charset="0"/>
                <a:ea typeface="Karla" charset="0"/>
                <a:cs typeface="Karla" charset="0"/>
              </a:rPr>
              <a:t> </a:t>
            </a:r>
            <a:r>
              <a:rPr lang="en-US" dirty="0">
                <a:latin typeface="Karla" charset="0"/>
                <a:ea typeface="Karla" charset="0"/>
                <a:cs typeface="Karla" charset="0"/>
              </a:rPr>
              <a:t>variable</a:t>
            </a:r>
          </a:p>
          <a:p>
            <a:pPr algn="ctr"/>
            <a:r>
              <a:rPr lang="en-US" dirty="0">
                <a:latin typeface="Karla" charset="0"/>
                <a:ea typeface="Karla" charset="0"/>
                <a:cs typeface="Karla" charset="0"/>
              </a:rPr>
              <a:t>dependent variable</a:t>
            </a:r>
          </a:p>
          <a:p>
            <a:pPr algn="ctr"/>
            <a:endParaRPr lang="en-US" dirty="0">
              <a:latin typeface="Karla" charset="0"/>
              <a:ea typeface="Karla" charset="0"/>
              <a:cs typeface="Karla" charset="0"/>
            </a:endParaRPr>
          </a:p>
        </p:txBody>
      </p:sp>
      <p:sp>
        <p:nvSpPr>
          <p:cNvPr id="12" name="Rounded Rectangular Callout 11"/>
          <p:cNvSpPr/>
          <p:nvPr/>
        </p:nvSpPr>
        <p:spPr>
          <a:xfrm flipH="1">
            <a:off x="1502229" y="1017486"/>
            <a:ext cx="2532640" cy="1793570"/>
          </a:xfrm>
          <a:prstGeom prst="wedgeRoundRectCallout">
            <a:avLst>
              <a:gd name="adj1" fmla="val -53797"/>
              <a:gd name="adj2" fmla="val 70007"/>
              <a:gd name="adj3" fmla="val 16667"/>
            </a:avLst>
          </a:prstGeom>
          <a:noFill/>
          <a:ln w="15875" cap="rnd" cmpd="thickThi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3" name="TextBox 12"/>
              <p:cNvSpPr txBox="1"/>
              <p:nvPr/>
            </p:nvSpPr>
            <p:spPr>
              <a:xfrm>
                <a:off x="1586228" y="1156745"/>
                <a:ext cx="2370263" cy="1798056"/>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i="1" smtClean="0">
                          <a:latin typeface="Cambria Math" charset="0"/>
                        </a:rPr>
                        <m:t>𝑋</m:t>
                      </m:r>
                      <m:r>
                        <a:rPr lang="en-US" i="1" smtClean="0">
                          <a:latin typeface="Cambria Math" charset="0"/>
                        </a:rPr>
                        <m:t>=</m:t>
                      </m:r>
                      <m:sSub>
                        <m:sSubPr>
                          <m:ctrlPr>
                            <a:rPr lang="en-US" i="1">
                              <a:latin typeface="Cambria Math" panose="02040503050406030204" pitchFamily="18" charset="0"/>
                            </a:rPr>
                          </m:ctrlPr>
                        </m:sSubPr>
                        <m:e>
                          <m:r>
                            <a:rPr lang="en-US" i="1">
                              <a:latin typeface="Cambria Math" charset="0"/>
                            </a:rPr>
                            <m:t>𝑋</m:t>
                          </m:r>
                        </m:e>
                        <m:sub>
                          <m:r>
                            <a:rPr lang="en-US" i="1">
                              <a:latin typeface="Cambria Math" charset="0"/>
                            </a:rPr>
                            <m:t>1</m:t>
                          </m:r>
                        </m:sub>
                      </m:sSub>
                      <m:r>
                        <a:rPr lang="en-US" i="1">
                          <a:latin typeface="Cambria Math" charset="0"/>
                        </a:rPr>
                        <m:t>,…,</m:t>
                      </m:r>
                      <m:sSub>
                        <m:sSubPr>
                          <m:ctrlPr>
                            <a:rPr lang="en-US" i="1">
                              <a:latin typeface="Cambria Math" panose="02040503050406030204" pitchFamily="18" charset="0"/>
                            </a:rPr>
                          </m:ctrlPr>
                        </m:sSubPr>
                        <m:e>
                          <m:r>
                            <a:rPr lang="en-US" i="1">
                              <a:latin typeface="Cambria Math" charset="0"/>
                            </a:rPr>
                            <m:t>𝑋</m:t>
                          </m:r>
                        </m:e>
                        <m:sub>
                          <m:r>
                            <a:rPr lang="en-US" i="1">
                              <a:latin typeface="Cambria Math" charset="0"/>
                            </a:rPr>
                            <m:t>𝑝</m:t>
                          </m:r>
                        </m:sub>
                      </m:sSub>
                    </m:oMath>
                  </m:oMathPara>
                </a14:m>
                <a:endParaRPr lang="en-US" b="1" i="1" dirty="0">
                  <a:latin typeface="Karla" charset="0"/>
                  <a:ea typeface="Karla" charset="0"/>
                  <a:cs typeface="Karla" charset="0"/>
                </a:endParaRPr>
              </a:p>
              <a:p>
                <a:pPr algn="ct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charset="0"/>
                            </a:rPr>
                            <m:t>𝑋</m:t>
                          </m:r>
                        </m:e>
                        <m:sub>
                          <m:r>
                            <a:rPr lang="en-US" i="1">
                              <a:latin typeface="Cambria Math" charset="0"/>
                            </a:rPr>
                            <m:t>𝑗</m:t>
                          </m:r>
                        </m:sub>
                      </m:sSub>
                      <m:r>
                        <a:rPr lang="en-US" i="1">
                          <a:latin typeface="Cambria Math" charset="0"/>
                        </a:rPr>
                        <m:t>=</m:t>
                      </m:r>
                      <m:sSub>
                        <m:sSubPr>
                          <m:ctrlPr>
                            <a:rPr lang="en-US" i="1">
                              <a:latin typeface="Cambria Math" panose="02040503050406030204" pitchFamily="18" charset="0"/>
                            </a:rPr>
                          </m:ctrlPr>
                        </m:sSubPr>
                        <m:e>
                          <m:r>
                            <a:rPr lang="en-US" i="1">
                              <a:latin typeface="Cambria Math" charset="0"/>
                            </a:rPr>
                            <m:t>𝑥</m:t>
                          </m:r>
                        </m:e>
                        <m:sub>
                          <m:r>
                            <a:rPr lang="en-US" i="1">
                              <a:latin typeface="Cambria Math" charset="0"/>
                            </a:rPr>
                            <m:t>1</m:t>
                          </m:r>
                          <m:r>
                            <a:rPr lang="en-US" b="0" i="1" smtClean="0">
                              <a:latin typeface="Cambria Math" charset="0"/>
                            </a:rPr>
                            <m:t>𝑗</m:t>
                          </m:r>
                        </m:sub>
                      </m:sSub>
                      <m:r>
                        <a:rPr lang="en-US" i="1">
                          <a:latin typeface="Cambria Math" charset="0"/>
                        </a:rPr>
                        <m:t>,…</m:t>
                      </m:r>
                      <m:r>
                        <a:rPr lang="en-US" b="0" i="1" smtClean="0">
                          <a:latin typeface="Cambria Math" charset="0"/>
                        </a:rPr>
                        <m:t>,</m:t>
                      </m:r>
                      <m:sSub>
                        <m:sSubPr>
                          <m:ctrlPr>
                            <a:rPr lang="en-US" i="1">
                              <a:latin typeface="Cambria Math" panose="02040503050406030204" pitchFamily="18" charset="0"/>
                            </a:rPr>
                          </m:ctrlPr>
                        </m:sSubPr>
                        <m:e>
                          <m:r>
                            <a:rPr lang="en-US" i="1">
                              <a:latin typeface="Cambria Math" charset="0"/>
                            </a:rPr>
                            <m:t>𝑥</m:t>
                          </m:r>
                        </m:e>
                        <m:sub>
                          <m:r>
                            <a:rPr lang="en-US" b="0" i="1" smtClean="0">
                              <a:latin typeface="Cambria Math" charset="0"/>
                            </a:rPr>
                            <m:t>𝑖</m:t>
                          </m:r>
                          <m:r>
                            <a:rPr lang="en-US" i="1">
                              <a:latin typeface="Cambria Math" charset="0"/>
                            </a:rPr>
                            <m:t>𝑗</m:t>
                          </m:r>
                        </m:sub>
                      </m:sSub>
                      <m:r>
                        <a:rPr lang="en-US" i="1">
                          <a:latin typeface="Cambria Math" charset="0"/>
                        </a:rPr>
                        <m:t>,</m:t>
                      </m:r>
                      <m:r>
                        <a:rPr lang="en-US" b="0" i="1" smtClean="0">
                          <a:latin typeface="Cambria Math" charset="0"/>
                        </a:rPr>
                        <m:t>…,</m:t>
                      </m:r>
                      <m:sSub>
                        <m:sSubPr>
                          <m:ctrlPr>
                            <a:rPr lang="en-US" i="1">
                              <a:latin typeface="Cambria Math" panose="02040503050406030204" pitchFamily="18" charset="0"/>
                            </a:rPr>
                          </m:ctrlPr>
                        </m:sSubPr>
                        <m:e>
                          <m:r>
                            <a:rPr lang="en-US" i="1">
                              <a:latin typeface="Cambria Math" charset="0"/>
                            </a:rPr>
                            <m:t>𝑥</m:t>
                          </m:r>
                        </m:e>
                        <m:sub>
                          <m:r>
                            <a:rPr lang="en-US" b="0" i="1" smtClean="0">
                              <a:latin typeface="Cambria Math" charset="0"/>
                            </a:rPr>
                            <m:t>𝑛𝑗</m:t>
                          </m:r>
                        </m:sub>
                      </m:sSub>
                    </m:oMath>
                  </m:oMathPara>
                </a14:m>
                <a:endParaRPr lang="en-US" b="1" i="1" dirty="0">
                  <a:latin typeface="Karla" charset="0"/>
                  <a:ea typeface="Karla" charset="0"/>
                  <a:cs typeface="Karla" charset="0"/>
                </a:endParaRPr>
              </a:p>
              <a:p>
                <a:pPr algn="ctr"/>
                <a:r>
                  <a:rPr lang="en-US" b="1" dirty="0">
                    <a:solidFill>
                      <a:srgbClr val="C00000"/>
                    </a:solidFill>
                    <a:latin typeface="Karla" charset="0"/>
                    <a:ea typeface="Karla" charset="0"/>
                    <a:cs typeface="Karla" charset="0"/>
                  </a:rPr>
                  <a:t>predictors</a:t>
                </a:r>
              </a:p>
              <a:p>
                <a:pPr algn="ctr"/>
                <a:r>
                  <a:rPr lang="en-US" dirty="0">
                    <a:latin typeface="Karla" charset="0"/>
                    <a:ea typeface="Karla" charset="0"/>
                    <a:cs typeface="Karla" charset="0"/>
                  </a:rPr>
                  <a:t>features</a:t>
                </a:r>
              </a:p>
              <a:p>
                <a:pPr algn="ctr"/>
                <a:r>
                  <a:rPr lang="en-US" dirty="0">
                    <a:latin typeface="Karla" charset="0"/>
                    <a:ea typeface="Karla" charset="0"/>
                    <a:cs typeface="Karla" charset="0"/>
                  </a:rPr>
                  <a:t>covariates</a:t>
                </a:r>
              </a:p>
              <a:p>
                <a:pPr algn="ctr"/>
                <a:endParaRPr lang="en-US" dirty="0">
                  <a:latin typeface="Karla" charset="0"/>
                  <a:ea typeface="Karla" charset="0"/>
                  <a:cs typeface="Karla" charset="0"/>
                </a:endParaRPr>
              </a:p>
            </p:txBody>
          </p:sp>
        </mc:Choice>
        <mc:Fallback xmlns="">
          <p:sp>
            <p:nvSpPr>
              <p:cNvPr id="13" name="TextBox 12"/>
              <p:cNvSpPr txBox="1">
                <a:spLocks noRot="1" noChangeAspect="1" noMove="1" noResize="1" noEditPoints="1" noAdjustHandles="1" noChangeArrowheads="1" noChangeShapeType="1" noTextEdit="1"/>
              </p:cNvSpPr>
              <p:nvPr/>
            </p:nvSpPr>
            <p:spPr>
              <a:xfrm>
                <a:off x="1586228" y="1156745"/>
                <a:ext cx="2370263" cy="1798056"/>
              </a:xfrm>
              <a:prstGeom prst="rect">
                <a:avLst/>
              </a:prstGeom>
              <a:blipFill rotWithShape="0">
                <a:blip r:embed="rId3"/>
                <a:stretch>
                  <a:fillRect/>
                </a:stretch>
              </a:blipFill>
            </p:spPr>
            <p:txBody>
              <a:bodyPr/>
              <a:lstStyle/>
              <a:p>
                <a:r>
                  <a:rPr lang="en-US">
                    <a:noFill/>
                  </a:rPr>
                  <a:t> </a:t>
                </a:r>
              </a:p>
            </p:txBody>
          </p:sp>
        </mc:Fallback>
      </mc:AlternateContent>
      <p:sp>
        <p:nvSpPr>
          <p:cNvPr id="3" name="Left Brace 2"/>
          <p:cNvSpPr/>
          <p:nvPr/>
        </p:nvSpPr>
        <p:spPr>
          <a:xfrm rot="16200000">
            <a:off x="5372964" y="3333750"/>
            <a:ext cx="368193" cy="4771872"/>
          </a:xfrm>
          <a:prstGeom prst="leftBrace">
            <a:avLst/>
          </a:prstGeom>
          <a:ln>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r>
              <a:rPr lang="en-US"/>
              <a:t> </a:t>
            </a:r>
          </a:p>
        </p:txBody>
      </p:sp>
      <p:sp>
        <p:nvSpPr>
          <p:cNvPr id="6" name="TextBox 5"/>
          <p:cNvSpPr txBox="1"/>
          <p:nvPr/>
        </p:nvSpPr>
        <p:spPr>
          <a:xfrm>
            <a:off x="4449169" y="5950420"/>
            <a:ext cx="2156360" cy="523220"/>
          </a:xfrm>
          <a:prstGeom prst="rect">
            <a:avLst/>
          </a:prstGeom>
          <a:noFill/>
        </p:spPr>
        <p:txBody>
          <a:bodyPr wrap="none" rtlCol="0">
            <a:spAutoFit/>
          </a:bodyPr>
          <a:lstStyle/>
          <a:p>
            <a:r>
              <a:rPr lang="en-US" sz="2800" b="1" i="1" dirty="0">
                <a:latin typeface="Karla" charset="0"/>
                <a:ea typeface="Karla" charset="0"/>
                <a:cs typeface="Karla" charset="0"/>
              </a:rPr>
              <a:t>p</a:t>
            </a:r>
            <a:r>
              <a:rPr lang="en-US" sz="2800" dirty="0">
                <a:latin typeface="Karla" charset="0"/>
                <a:ea typeface="Karla" charset="0"/>
                <a:cs typeface="Karla" charset="0"/>
              </a:rPr>
              <a:t> predictors</a:t>
            </a:r>
          </a:p>
        </p:txBody>
      </p:sp>
      <p:sp>
        <p:nvSpPr>
          <p:cNvPr id="10" name="Left Brace 9"/>
          <p:cNvSpPr/>
          <p:nvPr/>
        </p:nvSpPr>
        <p:spPr>
          <a:xfrm>
            <a:off x="2606722" y="3589362"/>
            <a:ext cx="327547" cy="1705970"/>
          </a:xfrm>
          <a:prstGeom prst="leftBrace">
            <a:avLst/>
          </a:prstGeom>
          <a:ln>
            <a:solidFill>
              <a:schemeClr val="tx1">
                <a:lumMod val="75000"/>
                <a:lumOff val="2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 name="TextBox 13"/>
          <p:cNvSpPr txBox="1"/>
          <p:nvPr/>
        </p:nvSpPr>
        <p:spPr>
          <a:xfrm rot="16200000">
            <a:off x="759970" y="4180737"/>
            <a:ext cx="2696572" cy="523220"/>
          </a:xfrm>
          <a:prstGeom prst="rect">
            <a:avLst/>
          </a:prstGeom>
          <a:noFill/>
        </p:spPr>
        <p:txBody>
          <a:bodyPr wrap="none" rtlCol="0">
            <a:spAutoFit/>
          </a:bodyPr>
          <a:lstStyle/>
          <a:p>
            <a:r>
              <a:rPr lang="en-US" sz="2800" b="1" i="1">
                <a:latin typeface="Karla" charset="0"/>
                <a:ea typeface="Karla" charset="0"/>
                <a:cs typeface="Karla" charset="0"/>
              </a:rPr>
              <a:t>n</a:t>
            </a:r>
            <a:r>
              <a:rPr lang="en-US" sz="2800">
                <a:latin typeface="Karla" charset="0"/>
                <a:ea typeface="Karla" charset="0"/>
                <a:cs typeface="Karla" charset="0"/>
              </a:rPr>
              <a:t>  observations</a:t>
            </a:r>
            <a:endParaRPr lang="en-US" sz="2800" dirty="0">
              <a:latin typeface="Karla" charset="0"/>
              <a:ea typeface="Karla" charset="0"/>
              <a:cs typeface="Karla" charset="0"/>
            </a:endParaRPr>
          </a:p>
        </p:txBody>
      </p:sp>
      <mc:AlternateContent xmlns:mc="http://schemas.openxmlformats.org/markup-compatibility/2006" xmlns:a14="http://schemas.microsoft.com/office/drawing/2010/main">
        <mc:Choice Requires="a14">
          <p:sp>
            <p:nvSpPr>
              <p:cNvPr id="15" name="Rectangle 14"/>
              <p:cNvSpPr/>
              <p:nvPr/>
            </p:nvSpPr>
            <p:spPr>
              <a:xfrm>
                <a:off x="8549052" y="1461024"/>
                <a:ext cx="1649914"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charset="0"/>
                        </a:rPr>
                        <m:t>𝑌</m:t>
                      </m:r>
                      <m:r>
                        <a:rPr lang="en-US" i="1">
                          <a:latin typeface="Cambria Math" charset="0"/>
                        </a:rPr>
                        <m:t>=</m:t>
                      </m:r>
                      <m:sSub>
                        <m:sSubPr>
                          <m:ctrlPr>
                            <a:rPr lang="en-US" i="1">
                              <a:latin typeface="Cambria Math" panose="02040503050406030204" pitchFamily="18" charset="0"/>
                            </a:rPr>
                          </m:ctrlPr>
                        </m:sSubPr>
                        <m:e>
                          <m:r>
                            <a:rPr lang="en-US" b="0" i="1" smtClean="0">
                              <a:latin typeface="Cambria Math" charset="0"/>
                            </a:rPr>
                            <m:t>𝑦</m:t>
                          </m:r>
                        </m:e>
                        <m:sub>
                          <m:r>
                            <a:rPr lang="en-US" i="1">
                              <a:latin typeface="Cambria Math" charset="0"/>
                            </a:rPr>
                            <m:t>1</m:t>
                          </m:r>
                        </m:sub>
                      </m:sSub>
                      <m:r>
                        <a:rPr lang="en-US" i="1">
                          <a:latin typeface="Cambria Math" charset="0"/>
                        </a:rPr>
                        <m:t>,…,</m:t>
                      </m:r>
                      <m:sSub>
                        <m:sSubPr>
                          <m:ctrlPr>
                            <a:rPr lang="en-US" i="1">
                              <a:latin typeface="Cambria Math" panose="02040503050406030204" pitchFamily="18" charset="0"/>
                            </a:rPr>
                          </m:ctrlPr>
                        </m:sSubPr>
                        <m:e>
                          <m:r>
                            <a:rPr lang="en-US" b="0" i="1" smtClean="0">
                              <a:latin typeface="Cambria Math" charset="0"/>
                            </a:rPr>
                            <m:t>𝑦</m:t>
                          </m:r>
                        </m:e>
                        <m:sub>
                          <m:r>
                            <a:rPr lang="en-US" b="0" i="1" smtClean="0">
                              <a:latin typeface="Cambria Math" charset="0"/>
                            </a:rPr>
                            <m:t>𝑛</m:t>
                          </m:r>
                        </m:sub>
                      </m:sSub>
                    </m:oMath>
                  </m:oMathPara>
                </a14:m>
                <a:endParaRPr lang="en-US" dirty="0"/>
              </a:p>
            </p:txBody>
          </p:sp>
        </mc:Choice>
        <mc:Fallback xmlns="">
          <p:sp>
            <p:nvSpPr>
              <p:cNvPr id="15" name="Rectangle 14"/>
              <p:cNvSpPr>
                <a:spLocks noRot="1" noChangeAspect="1" noMove="1" noResize="1" noEditPoints="1" noAdjustHandles="1" noChangeArrowheads="1" noChangeShapeType="1" noTextEdit="1"/>
              </p:cNvSpPr>
              <p:nvPr/>
            </p:nvSpPr>
            <p:spPr>
              <a:xfrm>
                <a:off x="8549052" y="1461024"/>
                <a:ext cx="1649914" cy="369332"/>
              </a:xfrm>
              <a:prstGeom prst="rect">
                <a:avLst/>
              </a:prstGeom>
              <a:blipFill rotWithShape="0">
                <a:blip r:embed="rId4"/>
                <a:stretch>
                  <a:fillRect b="-6667"/>
                </a:stretch>
              </a:blipFill>
            </p:spPr>
            <p:txBody>
              <a:bodyPr/>
              <a:lstStyle/>
              <a:p>
                <a:r>
                  <a:rPr lang="en-US">
                    <a:noFill/>
                  </a:rPr>
                  <a:t> </a:t>
                </a:r>
              </a:p>
            </p:txBody>
          </p:sp>
        </mc:Fallback>
      </mc:AlternateContent>
    </p:spTree>
    <p:extLst>
      <p:ext uri="{BB962C8B-B14F-4D97-AF65-F5344CB8AC3E}">
        <p14:creationId xmlns:p14="http://schemas.microsoft.com/office/powerpoint/2010/main" val="19322582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2192000" cy="796834"/>
          </a:xfrm>
          <a:solidFill>
            <a:schemeClr val="tx1">
              <a:lumMod val="65000"/>
              <a:lumOff val="35000"/>
            </a:schemeClr>
          </a:solidFill>
        </p:spPr>
        <p:txBody>
          <a:bodyPr anchor="ctr"/>
          <a:lstStyle/>
          <a:p>
            <a:r>
              <a:rPr lang="en-US" dirty="0">
                <a:solidFill>
                  <a:schemeClr val="bg1">
                    <a:lumMod val="95000"/>
                  </a:schemeClr>
                </a:solidFill>
              </a:rPr>
              <a:t>	Definition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3414" y="1015473"/>
                <a:ext cx="10753340" cy="3901702"/>
              </a:xfrm>
              <a:solidFill>
                <a:schemeClr val="bg1">
                  <a:lumMod val="85000"/>
                  <a:alpha val="92000"/>
                </a:schemeClr>
              </a:solidFill>
            </p:spPr>
            <p:txBody>
              <a:bodyPr/>
              <a:lstStyle/>
              <a:p>
                <a:pPr>
                  <a:spcAft>
                    <a:spcPts val="1800"/>
                  </a:spcAft>
                </a:pPr>
                <a:r>
                  <a:rPr lang="en-US" sz="2400" dirty="0"/>
                  <a:t>We are observing </a:t>
                </a:r>
                <a14:m>
                  <m:oMath xmlns:m="http://schemas.openxmlformats.org/officeDocument/2006/math">
                    <m:r>
                      <a:rPr lang="en-US" sz="2400" b="0" i="1" smtClean="0">
                        <a:latin typeface="Cambria Math" charset="0"/>
                      </a:rPr>
                      <m:t>𝑝</m:t>
                    </m:r>
                    <m:r>
                      <a:rPr lang="en-US" sz="2400" b="0" i="1" smtClean="0">
                        <a:latin typeface="Cambria Math" charset="0"/>
                      </a:rPr>
                      <m:t>+1 </m:t>
                    </m:r>
                  </m:oMath>
                </a14:m>
                <a:r>
                  <a:rPr lang="en-US" sz="2400" dirty="0"/>
                  <a:t>number variables and we are making </a:t>
                </a:r>
                <a14:m>
                  <m:oMath xmlns:m="http://schemas.openxmlformats.org/officeDocument/2006/math">
                    <m:r>
                      <a:rPr lang="en-US" sz="2400" b="0" i="1" smtClean="0">
                        <a:latin typeface="Cambria Math" charset="0"/>
                      </a:rPr>
                      <m:t>𝑛</m:t>
                    </m:r>
                    <m:r>
                      <a:rPr lang="en-US" sz="2400" b="0" i="1" smtClean="0">
                        <a:latin typeface="Cambria Math" charset="0"/>
                      </a:rPr>
                      <m:t> </m:t>
                    </m:r>
                  </m:oMath>
                </a14:m>
                <a:r>
                  <a:rPr lang="en-US" sz="2400" dirty="0"/>
                  <a:t>sets of observations. We call:</a:t>
                </a:r>
              </a:p>
              <a:p>
                <a:pPr marL="923925" indent="-344488">
                  <a:spcAft>
                    <a:spcPts val="1800"/>
                  </a:spcAft>
                  <a:buFont typeface="Arial" charset="0"/>
                  <a:buChar char="•"/>
                </a:pPr>
                <a:r>
                  <a:rPr lang="en-US" sz="2400" dirty="0"/>
                  <a:t>the variable we'd like to predict the </a:t>
                </a:r>
                <a:r>
                  <a:rPr lang="en-US" sz="2400" b="1" dirty="0"/>
                  <a:t>outcome</a:t>
                </a:r>
                <a:r>
                  <a:rPr lang="en-US" sz="2400" dirty="0"/>
                  <a:t> or </a:t>
                </a:r>
                <a:r>
                  <a:rPr lang="en-US" sz="2400" b="1" dirty="0"/>
                  <a:t>response variable</a:t>
                </a:r>
                <a:r>
                  <a:rPr lang="en-US" sz="2400" dirty="0"/>
                  <a:t>; typically, we denote this variable by </a:t>
                </a:r>
                <a14:m>
                  <m:oMath xmlns:m="http://schemas.openxmlformats.org/officeDocument/2006/math">
                    <m:r>
                      <a:rPr lang="en-US" sz="2400" b="0" i="1" smtClean="0">
                        <a:latin typeface="Cambria Math" charset="0"/>
                      </a:rPr>
                      <m:t>𝑌</m:t>
                    </m:r>
                    <m:r>
                      <a:rPr lang="en-US" sz="2400" i="1">
                        <a:latin typeface="Cambria Math" charset="0"/>
                      </a:rPr>
                      <m:t> </m:t>
                    </m:r>
                  </m:oMath>
                </a14:m>
                <a:r>
                  <a:rPr lang="en-US" sz="2400" dirty="0"/>
                  <a:t>and the individual measurements </a:t>
                </a:r>
                <a14:m>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charset="0"/>
                          </a:rPr>
                          <m:t>𝑦</m:t>
                        </m:r>
                      </m:e>
                      <m:sub>
                        <m:r>
                          <a:rPr lang="en-US" sz="2400" b="0" i="1" smtClean="0">
                            <a:latin typeface="Cambria Math" charset="0"/>
                          </a:rPr>
                          <m:t>𝑖</m:t>
                        </m:r>
                      </m:sub>
                    </m:sSub>
                    <m:r>
                      <a:rPr lang="en-US" sz="2400" b="0" i="1" smtClean="0">
                        <a:latin typeface="Cambria Math" charset="0"/>
                      </a:rPr>
                      <m:t>.</m:t>
                    </m:r>
                  </m:oMath>
                </a14:m>
                <a:endParaRPr lang="en-US" sz="2400" b="0" dirty="0"/>
              </a:p>
              <a:p>
                <a:pPr marL="923925" indent="-344488">
                  <a:spcAft>
                    <a:spcPts val="1800"/>
                  </a:spcAft>
                  <a:buFont typeface="Arial" charset="0"/>
                  <a:buChar char="•"/>
                </a:pPr>
                <a:r>
                  <a:rPr lang="en-US" sz="2400" dirty="0"/>
                  <a:t>the variables we use in making the predictions the </a:t>
                </a:r>
                <a:r>
                  <a:rPr lang="en-US" sz="2400" b="1" dirty="0"/>
                  <a:t>features</a:t>
                </a:r>
                <a:r>
                  <a:rPr lang="en-US" sz="2400" dirty="0"/>
                  <a:t> or </a:t>
                </a:r>
                <a:r>
                  <a:rPr lang="en-US" sz="2400" b="1" dirty="0"/>
                  <a:t>predictor</a:t>
                </a:r>
                <a:r>
                  <a:rPr lang="en-US" sz="2400" dirty="0"/>
                  <a:t> variables; typically, we denote these variables by </a:t>
                </a:r>
                <a14:m>
                  <m:oMath xmlns:m="http://schemas.openxmlformats.org/officeDocument/2006/math">
                    <m:r>
                      <a:rPr lang="en-US" sz="2400" b="0" i="1" smtClean="0">
                        <a:latin typeface="Cambria Math" charset="0"/>
                      </a:rPr>
                      <m:t>𝑋</m:t>
                    </m:r>
                    <m:r>
                      <a:rPr lang="en-US" sz="2400" b="0" i="1" smtClean="0">
                        <a:latin typeface="Cambria Math" charset="0"/>
                      </a:rPr>
                      <m:t>=</m:t>
                    </m:r>
                    <m:sSub>
                      <m:sSubPr>
                        <m:ctrlPr>
                          <a:rPr lang="en-US" sz="2400" b="0" i="1" smtClean="0">
                            <a:latin typeface="Cambria Math" panose="02040503050406030204" pitchFamily="18" charset="0"/>
                          </a:rPr>
                        </m:ctrlPr>
                      </m:sSubPr>
                      <m:e>
                        <m:r>
                          <a:rPr lang="en-US" sz="2400" b="0" i="1" smtClean="0">
                            <a:latin typeface="Cambria Math" charset="0"/>
                          </a:rPr>
                          <m:t>𝑋</m:t>
                        </m:r>
                      </m:e>
                      <m:sub>
                        <m:r>
                          <a:rPr lang="en-US" sz="2400" b="0" i="1" smtClean="0">
                            <a:latin typeface="Cambria Math" charset="0"/>
                          </a:rPr>
                          <m:t>1</m:t>
                        </m:r>
                      </m:sub>
                    </m:sSub>
                    <m:r>
                      <a:rPr lang="en-US" sz="2400" b="0" i="1" smtClean="0">
                        <a:latin typeface="Cambria Math" charset="0"/>
                      </a:rPr>
                      <m:t>,…,</m:t>
                    </m:r>
                    <m:sSub>
                      <m:sSubPr>
                        <m:ctrlPr>
                          <a:rPr lang="en-US" sz="2400" i="1">
                            <a:latin typeface="Cambria Math" panose="02040503050406030204" pitchFamily="18" charset="0"/>
                          </a:rPr>
                        </m:ctrlPr>
                      </m:sSubPr>
                      <m:e>
                        <m:r>
                          <a:rPr lang="en-US" sz="2400" i="1">
                            <a:latin typeface="Cambria Math" charset="0"/>
                          </a:rPr>
                          <m:t>𝑋</m:t>
                        </m:r>
                      </m:e>
                      <m:sub>
                        <m:r>
                          <a:rPr lang="en-US" sz="2400" b="0" i="1" smtClean="0">
                            <a:latin typeface="Cambria Math" charset="0"/>
                          </a:rPr>
                          <m:t>𝑝</m:t>
                        </m:r>
                      </m:sub>
                    </m:sSub>
                  </m:oMath>
                </a14:m>
                <a:r>
                  <a:rPr lang="en-US" sz="2400" dirty="0"/>
                  <a:t> and the individual measurements </a:t>
                </a:r>
                <a14:m>
                  <m:oMath xmlns:m="http://schemas.openxmlformats.org/officeDocument/2006/math">
                    <m:sSub>
                      <m:sSubPr>
                        <m:ctrlPr>
                          <a:rPr lang="en-US" sz="2400" i="1">
                            <a:latin typeface="Cambria Math" panose="02040503050406030204" pitchFamily="18" charset="0"/>
                          </a:rPr>
                        </m:ctrlPr>
                      </m:sSubPr>
                      <m:e>
                        <m:r>
                          <a:rPr lang="en-US" sz="2400" b="0" i="1" smtClean="0">
                            <a:latin typeface="Cambria Math" charset="0"/>
                          </a:rPr>
                          <m:t>𝑥</m:t>
                        </m:r>
                      </m:e>
                      <m:sub>
                        <m:r>
                          <a:rPr lang="en-US" sz="2400" b="0" i="1" smtClean="0">
                            <a:latin typeface="Cambria Math" charset="0"/>
                          </a:rPr>
                          <m:t>𝑖</m:t>
                        </m:r>
                        <m:r>
                          <a:rPr lang="en-US" sz="2400" b="0" i="1" smtClean="0">
                            <a:latin typeface="Cambria Math" charset="0"/>
                          </a:rPr>
                          <m:t>,</m:t>
                        </m:r>
                        <m:r>
                          <a:rPr lang="en-US" sz="2400" b="0" i="1" smtClean="0">
                            <a:latin typeface="Cambria Math" charset="0"/>
                          </a:rPr>
                          <m:t>𝑗</m:t>
                        </m:r>
                      </m:sub>
                    </m:sSub>
                  </m:oMath>
                </a14:m>
                <a:r>
                  <a:rPr lang="en-US" sz="2400"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3414" y="1015473"/>
                <a:ext cx="10753340" cy="3901702"/>
              </a:xfrm>
              <a:blipFill rotWithShape="0">
                <a:blip r:embed="rId3"/>
                <a:stretch>
                  <a:fillRect l="-907" t="-12188"/>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15</a:t>
            </a:fld>
            <a:endParaRPr lang="en-US"/>
          </a:p>
        </p:txBody>
      </p:sp>
      <mc:AlternateContent xmlns:mc="http://schemas.openxmlformats.org/markup-compatibility/2006" xmlns:a14="http://schemas.microsoft.com/office/drawing/2010/main">
        <mc:Choice Requires="a14">
          <p:sp>
            <p:nvSpPr>
              <p:cNvPr id="5" name="TextBox 4"/>
              <p:cNvSpPr txBox="1"/>
              <p:nvPr/>
            </p:nvSpPr>
            <p:spPr>
              <a:xfrm>
                <a:off x="833415" y="5032311"/>
                <a:ext cx="10581643" cy="830997"/>
              </a:xfrm>
              <a:prstGeom prst="rect">
                <a:avLst/>
              </a:prstGeom>
              <a:noFill/>
            </p:spPr>
            <p:txBody>
              <a:bodyPr wrap="square" rtlCol="0">
                <a:spAutoFit/>
              </a:bodyPr>
              <a:lstStyle/>
              <a:p>
                <a:r>
                  <a:rPr lang="en-US" sz="2400" b="1" dirty="0">
                    <a:solidFill>
                      <a:srgbClr val="464646"/>
                    </a:solidFill>
                    <a:latin typeface="Karla" charset="0"/>
                    <a:ea typeface="Karla" charset="0"/>
                    <a:cs typeface="Karla" charset="0"/>
                  </a:rPr>
                  <a:t>Note: </a:t>
                </a:r>
                <a14:m>
                  <m:oMath xmlns:m="http://schemas.openxmlformats.org/officeDocument/2006/math">
                    <m:r>
                      <a:rPr lang="en-US" sz="2400">
                        <a:solidFill>
                          <a:srgbClr val="464646"/>
                        </a:solidFill>
                        <a:latin typeface="Cambria Math" charset="0"/>
                        <a:ea typeface="Karla" charset="0"/>
                        <a:cs typeface="Karla" charset="0"/>
                      </a:rPr>
                      <m:t>𝑖</m:t>
                    </m:r>
                    <m:r>
                      <a:rPr lang="en-US" sz="2400">
                        <a:solidFill>
                          <a:srgbClr val="464646"/>
                        </a:solidFill>
                        <a:latin typeface="Cambria Math" charset="0"/>
                        <a:ea typeface="Karla" charset="0"/>
                        <a:cs typeface="Karla" charset="0"/>
                      </a:rPr>
                      <m:t> </m:t>
                    </m:r>
                  </m:oMath>
                </a14:m>
                <a:r>
                  <a:rPr lang="en-US" sz="2400" dirty="0">
                    <a:solidFill>
                      <a:srgbClr val="464646"/>
                    </a:solidFill>
                    <a:latin typeface="Karla" charset="0"/>
                    <a:ea typeface="Karla" charset="0"/>
                    <a:cs typeface="Karla" charset="0"/>
                  </a:rPr>
                  <a:t>indexes the observation (</a:t>
                </a:r>
                <a14:m>
                  <m:oMath xmlns:m="http://schemas.openxmlformats.org/officeDocument/2006/math">
                    <m:r>
                      <a:rPr lang="en-US" sz="2400">
                        <a:solidFill>
                          <a:srgbClr val="464646"/>
                        </a:solidFill>
                        <a:latin typeface="Cambria Math" charset="0"/>
                        <a:ea typeface="Karla" charset="0"/>
                        <a:cs typeface="Karla" charset="0"/>
                      </a:rPr>
                      <m:t>𝑖</m:t>
                    </m:r>
                    <m:r>
                      <a:rPr lang="en-US" sz="2400">
                        <a:solidFill>
                          <a:srgbClr val="464646"/>
                        </a:solidFill>
                        <a:latin typeface="Cambria Math" charset="0"/>
                        <a:ea typeface="Karla" charset="0"/>
                        <a:cs typeface="Karla" charset="0"/>
                      </a:rPr>
                      <m:t>=1,…,</m:t>
                    </m:r>
                    <m:r>
                      <a:rPr lang="en-US" sz="2400">
                        <a:solidFill>
                          <a:srgbClr val="464646"/>
                        </a:solidFill>
                        <a:latin typeface="Cambria Math" charset="0"/>
                        <a:ea typeface="Karla" charset="0"/>
                        <a:cs typeface="Karla" charset="0"/>
                      </a:rPr>
                      <m:t>𝑛</m:t>
                    </m:r>
                    <m:r>
                      <a:rPr lang="en-US" sz="2400">
                        <a:solidFill>
                          <a:srgbClr val="464646"/>
                        </a:solidFill>
                        <a:latin typeface="Cambria Math" charset="0"/>
                        <a:ea typeface="Karla" charset="0"/>
                        <a:cs typeface="Karla" charset="0"/>
                      </a:rPr>
                      <m:t>) </m:t>
                    </m:r>
                  </m:oMath>
                </a14:m>
                <a:r>
                  <a:rPr lang="en-US" sz="2400" dirty="0">
                    <a:solidFill>
                      <a:srgbClr val="464646"/>
                    </a:solidFill>
                    <a:latin typeface="Karla" charset="0"/>
                    <a:ea typeface="Karla" charset="0"/>
                    <a:cs typeface="Karla" charset="0"/>
                  </a:rPr>
                  <a:t>and </a:t>
                </a:r>
                <a14:m>
                  <m:oMath xmlns:m="http://schemas.openxmlformats.org/officeDocument/2006/math">
                    <m:r>
                      <a:rPr lang="en-US" sz="2400">
                        <a:solidFill>
                          <a:srgbClr val="464646"/>
                        </a:solidFill>
                        <a:latin typeface="Cambria Math" charset="0"/>
                        <a:ea typeface="Karla" charset="0"/>
                        <a:cs typeface="Karla" charset="0"/>
                      </a:rPr>
                      <m:t>𝑗</m:t>
                    </m:r>
                  </m:oMath>
                </a14:m>
                <a:r>
                  <a:rPr lang="en-US" sz="2400" dirty="0">
                    <a:solidFill>
                      <a:srgbClr val="464646"/>
                    </a:solidFill>
                    <a:latin typeface="Karla" charset="0"/>
                    <a:ea typeface="Karla" charset="0"/>
                    <a:cs typeface="Karla" charset="0"/>
                  </a:rPr>
                  <a:t> indexes the value of the </a:t>
                </a:r>
                <a14:m>
                  <m:oMath xmlns:m="http://schemas.openxmlformats.org/officeDocument/2006/math">
                    <m:r>
                      <a:rPr lang="en-US" sz="2400">
                        <a:solidFill>
                          <a:srgbClr val="464646"/>
                        </a:solidFill>
                        <a:latin typeface="Cambria Math" charset="0"/>
                        <a:ea typeface="Karla" charset="0"/>
                        <a:cs typeface="Karla" charset="0"/>
                      </a:rPr>
                      <m:t>𝑗</m:t>
                    </m:r>
                  </m:oMath>
                </a14:m>
                <a:r>
                  <a:rPr lang="en-US" sz="2400" dirty="0">
                    <a:solidFill>
                      <a:srgbClr val="464646"/>
                    </a:solidFill>
                    <a:latin typeface="Karla" charset="0"/>
                    <a:ea typeface="Karla" charset="0"/>
                    <a:cs typeface="Karla" charset="0"/>
                  </a:rPr>
                  <a:t>-</a:t>
                </a:r>
                <a:r>
                  <a:rPr lang="en-US" sz="2400" dirty="0" err="1">
                    <a:solidFill>
                      <a:srgbClr val="464646"/>
                    </a:solidFill>
                    <a:latin typeface="Karla" charset="0"/>
                    <a:ea typeface="Karla" charset="0"/>
                    <a:cs typeface="Karla" charset="0"/>
                  </a:rPr>
                  <a:t>th</a:t>
                </a:r>
                <a:r>
                  <a:rPr lang="en-US" sz="2400" dirty="0">
                    <a:solidFill>
                      <a:srgbClr val="464646"/>
                    </a:solidFill>
                    <a:latin typeface="Karla" charset="0"/>
                    <a:ea typeface="Karla" charset="0"/>
                    <a:cs typeface="Karla" charset="0"/>
                  </a:rPr>
                  <a:t> predictor variable (</a:t>
                </a:r>
                <a14:m>
                  <m:oMath xmlns:m="http://schemas.openxmlformats.org/officeDocument/2006/math">
                    <m:r>
                      <m:rPr>
                        <m:sty m:val="p"/>
                      </m:rPr>
                      <a:rPr lang="en-US" sz="2400">
                        <a:solidFill>
                          <a:srgbClr val="464646"/>
                        </a:solidFill>
                        <a:latin typeface="Cambria Math" charset="0"/>
                        <a:ea typeface="Karla" charset="0"/>
                        <a:cs typeface="Karla" charset="0"/>
                      </a:rPr>
                      <m:t>j</m:t>
                    </m:r>
                    <m:r>
                      <a:rPr lang="en-US" sz="2400">
                        <a:solidFill>
                          <a:srgbClr val="464646"/>
                        </a:solidFill>
                        <a:latin typeface="Cambria Math" charset="0"/>
                        <a:ea typeface="Karla" charset="0"/>
                        <a:cs typeface="Karla" charset="0"/>
                      </a:rPr>
                      <m:t>=1,…,</m:t>
                    </m:r>
                    <m:r>
                      <a:rPr lang="en-US" sz="2400">
                        <a:solidFill>
                          <a:srgbClr val="464646"/>
                        </a:solidFill>
                        <a:latin typeface="Cambria Math" charset="0"/>
                        <a:ea typeface="Karla" charset="0"/>
                        <a:cs typeface="Karla" charset="0"/>
                      </a:rPr>
                      <m:t>𝑝</m:t>
                    </m:r>
                    <m:r>
                      <a:rPr lang="en-US" sz="2400">
                        <a:solidFill>
                          <a:srgbClr val="464646"/>
                        </a:solidFill>
                        <a:latin typeface="Cambria Math" charset="0"/>
                        <a:ea typeface="Karla" charset="0"/>
                        <a:cs typeface="Karla" charset="0"/>
                      </a:rPr>
                      <m:t>)</m:t>
                    </m:r>
                  </m:oMath>
                </a14:m>
                <a:r>
                  <a:rPr lang="en-US" sz="2400" dirty="0">
                    <a:solidFill>
                      <a:srgbClr val="464646"/>
                    </a:solidFill>
                    <a:latin typeface="Karla" charset="0"/>
                    <a:ea typeface="Karla" charset="0"/>
                    <a:cs typeface="Karla" charset="0"/>
                  </a:rPr>
                  <a:t>.</a:t>
                </a:r>
              </a:p>
            </p:txBody>
          </p:sp>
        </mc:Choice>
        <mc:Fallback xmlns="">
          <p:sp>
            <p:nvSpPr>
              <p:cNvPr id="5" name="TextBox 4"/>
              <p:cNvSpPr txBox="1">
                <a:spLocks noRot="1" noChangeAspect="1" noMove="1" noResize="1" noEditPoints="1" noAdjustHandles="1" noChangeArrowheads="1" noChangeShapeType="1" noTextEdit="1"/>
              </p:cNvSpPr>
              <p:nvPr/>
            </p:nvSpPr>
            <p:spPr>
              <a:xfrm>
                <a:off x="833415" y="5032311"/>
                <a:ext cx="10581643" cy="830997"/>
              </a:xfrm>
              <a:prstGeom prst="rect">
                <a:avLst/>
              </a:prstGeom>
              <a:blipFill rotWithShape="0">
                <a:blip r:embed="rId4"/>
                <a:stretch>
                  <a:fillRect l="-922" t="-57353" b="-29412"/>
                </a:stretch>
              </a:blipFill>
            </p:spPr>
            <p:txBody>
              <a:bodyPr/>
              <a:lstStyle/>
              <a:p>
                <a:r>
                  <a:rPr lang="en-US">
                    <a:noFill/>
                  </a:rPr>
                  <a:t> </a:t>
                </a:r>
              </a:p>
            </p:txBody>
          </p:sp>
        </mc:Fallback>
      </mc:AlternateContent>
    </p:spTree>
    <p:extLst>
      <p:ext uri="{BB962C8B-B14F-4D97-AF65-F5344CB8AC3E}">
        <p14:creationId xmlns:p14="http://schemas.microsoft.com/office/powerpoint/2010/main" val="122198279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Statistical Model</a:t>
            </a:r>
          </a:p>
        </p:txBody>
      </p:sp>
      <p:sp>
        <p:nvSpPr>
          <p:cNvPr id="3" name="Slide Number Placeholder 2"/>
          <p:cNvSpPr>
            <a:spLocks noGrp="1"/>
          </p:cNvSpPr>
          <p:nvPr>
            <p:ph type="sldNum" sz="quarter" idx="12"/>
          </p:nvPr>
        </p:nvSpPr>
        <p:spPr/>
        <p:txBody>
          <a:bodyPr/>
          <a:lstStyle/>
          <a:p>
            <a:fld id="{81B7CCDB-6D39-0547-B7B3-C80E39D6513A}" type="slidenum">
              <a:rPr lang="en-US" smtClean="0"/>
              <a:t>16</a:t>
            </a:fld>
            <a:endParaRPr lang="en-US"/>
          </a:p>
        </p:txBody>
      </p:sp>
    </p:spTree>
    <p:extLst>
      <p:ext uri="{BB962C8B-B14F-4D97-AF65-F5344CB8AC3E}">
        <p14:creationId xmlns:p14="http://schemas.microsoft.com/office/powerpoint/2010/main" val="2303686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True vs. Statistical Model</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3415" y="983807"/>
                <a:ext cx="10327008" cy="4815744"/>
              </a:xfrm>
            </p:spPr>
            <p:txBody>
              <a:bodyPr/>
              <a:lstStyle/>
              <a:p>
                <a:pPr>
                  <a:spcAft>
                    <a:spcPts val="1800"/>
                  </a:spcAft>
                </a:pPr>
                <a:r>
                  <a:rPr lang="en-US" sz="2400" dirty="0"/>
                  <a:t>We will assume that the response variable, </a:t>
                </a:r>
                <a14:m>
                  <m:oMath xmlns:m="http://schemas.openxmlformats.org/officeDocument/2006/math">
                    <m:r>
                      <a:rPr lang="en-US" sz="2400" b="0" i="1" smtClean="0">
                        <a:latin typeface="Cambria Math" panose="02040503050406030204" pitchFamily="18" charset="0"/>
                      </a:rPr>
                      <m:t>𝑌</m:t>
                    </m:r>
                  </m:oMath>
                </a14:m>
                <a:r>
                  <a:rPr lang="en-US" sz="2400" dirty="0"/>
                  <a:t>, relates to the predictors, </a:t>
                </a:r>
                <a14:m>
                  <m:oMath xmlns:m="http://schemas.openxmlformats.org/officeDocument/2006/math">
                    <m:r>
                      <a:rPr lang="en-US" sz="2400" b="0" i="1" smtClean="0">
                        <a:latin typeface="Cambria Math" panose="02040503050406030204" pitchFamily="18" charset="0"/>
                      </a:rPr>
                      <m:t>𝑋</m:t>
                    </m:r>
                  </m:oMath>
                </a14:m>
                <a:r>
                  <a:rPr lang="en-US" sz="2400" dirty="0"/>
                  <a:t>, through some unknown function expressed generally as:</a:t>
                </a:r>
              </a:p>
              <a:p>
                <a:pPr>
                  <a:spcAft>
                    <a:spcPts val="1800"/>
                  </a:spcAft>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𝑌</m:t>
                      </m:r>
                      <m:r>
                        <a:rPr lang="en-US" sz="2400" b="0" i="1" smtClean="0">
                          <a:latin typeface="Cambria Math" charset="0"/>
                        </a:rPr>
                        <m:t>=</m:t>
                      </m:r>
                      <m:r>
                        <a:rPr lang="en-US" sz="2400" b="0" i="1" smtClean="0">
                          <a:latin typeface="Cambria Math" charset="0"/>
                        </a:rPr>
                        <m:t>𝑓</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𝑋</m:t>
                          </m:r>
                        </m:e>
                      </m:d>
                      <m:r>
                        <a:rPr lang="en-US" sz="2400" b="0" i="1" smtClean="0">
                          <a:latin typeface="Cambria Math" charset="0"/>
                        </a:rPr>
                        <m:t>+</m:t>
                      </m:r>
                      <m:r>
                        <a:rPr lang="en-US" sz="2400" b="0" i="1" smtClean="0">
                          <a:latin typeface="Cambria Math" charset="0"/>
                        </a:rPr>
                        <m:t>𝜀</m:t>
                      </m:r>
                    </m:oMath>
                  </m:oMathPara>
                </a14:m>
                <a:endParaRPr lang="en-US" sz="2400" b="0" dirty="0"/>
              </a:p>
              <a:p>
                <a:pPr>
                  <a:spcAft>
                    <a:spcPts val="1800"/>
                  </a:spcAft>
                </a:pPr>
                <a:r>
                  <a:rPr lang="en-US" sz="2400" dirty="0"/>
                  <a:t>Here, </a:t>
                </a:r>
                <a14:m>
                  <m:oMath xmlns:m="http://schemas.openxmlformats.org/officeDocument/2006/math">
                    <m:r>
                      <a:rPr lang="en-US" sz="2400" b="0" i="1" smtClean="0">
                        <a:latin typeface="Cambria Math" charset="0"/>
                      </a:rPr>
                      <m:t>𝑓</m:t>
                    </m:r>
                  </m:oMath>
                </a14:m>
                <a:r>
                  <a:rPr lang="en-US" sz="2400" dirty="0"/>
                  <a:t> is the unknown function expressing an underlying rule for relating </a:t>
                </a:r>
                <a14:m>
                  <m:oMath xmlns:m="http://schemas.openxmlformats.org/officeDocument/2006/math">
                    <m:r>
                      <a:rPr lang="en-US" sz="2400" b="0" i="1" smtClean="0">
                        <a:latin typeface="Cambria Math" panose="02040503050406030204" pitchFamily="18" charset="0"/>
                      </a:rPr>
                      <m:t>𝑌</m:t>
                    </m:r>
                  </m:oMath>
                </a14:m>
                <a:r>
                  <a:rPr lang="en-US" sz="2400" dirty="0"/>
                  <a:t> to </a:t>
                </a:r>
                <a14:m>
                  <m:oMath xmlns:m="http://schemas.openxmlformats.org/officeDocument/2006/math">
                    <m:r>
                      <a:rPr lang="en-US" sz="2400" b="0" i="1" smtClean="0">
                        <a:latin typeface="Cambria Math" panose="02040503050406030204" pitchFamily="18" charset="0"/>
                      </a:rPr>
                      <m:t>𝑋</m:t>
                    </m:r>
                  </m:oMath>
                </a14:m>
                <a:r>
                  <a:rPr lang="en-US" sz="2400" dirty="0"/>
                  <a:t>, </a:t>
                </a:r>
                <a14:m>
                  <m:oMath xmlns:m="http://schemas.openxmlformats.org/officeDocument/2006/math">
                    <m:r>
                      <a:rPr lang="en-US" sz="2400" i="1">
                        <a:latin typeface="Cambria Math" charset="0"/>
                      </a:rPr>
                      <m:t>𝜀</m:t>
                    </m:r>
                    <m:r>
                      <a:rPr lang="en-US" sz="2400" b="0" i="0" smtClean="0">
                        <a:latin typeface="Cambria Math" charset="0"/>
                      </a:rPr>
                      <m:t> </m:t>
                    </m:r>
                  </m:oMath>
                </a14:m>
                <a:r>
                  <a:rPr lang="en-US" sz="2400" dirty="0"/>
                  <a:t>is the random amount (unrelated to </a:t>
                </a:r>
                <a14:m>
                  <m:oMath xmlns:m="http://schemas.openxmlformats.org/officeDocument/2006/math">
                    <m:r>
                      <a:rPr lang="en-US" sz="2400" b="0" i="1" smtClean="0">
                        <a:latin typeface="Cambria Math" panose="02040503050406030204" pitchFamily="18" charset="0"/>
                      </a:rPr>
                      <m:t>𝑋</m:t>
                    </m:r>
                  </m:oMath>
                </a14:m>
                <a:r>
                  <a:rPr lang="en-US" sz="2400" dirty="0"/>
                  <a:t>) that </a:t>
                </a:r>
                <a14:m>
                  <m:oMath xmlns:m="http://schemas.openxmlformats.org/officeDocument/2006/math">
                    <m:r>
                      <a:rPr lang="en-US" sz="2400" b="0" i="1" smtClean="0">
                        <a:latin typeface="Cambria Math" panose="02040503050406030204" pitchFamily="18" charset="0"/>
                      </a:rPr>
                      <m:t>𝑌</m:t>
                    </m:r>
                  </m:oMath>
                </a14:m>
                <a:r>
                  <a:rPr lang="en-US" sz="2400" dirty="0"/>
                  <a:t> differs from the rule </a:t>
                </a:r>
                <a14:m>
                  <m:oMath xmlns:m="http://schemas.openxmlformats.org/officeDocument/2006/math">
                    <m:r>
                      <a:rPr lang="en-US" sz="2400" b="0" i="1" smtClean="0">
                        <a:latin typeface="Cambria Math" charset="0"/>
                      </a:rPr>
                      <m:t>𝑓</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𝑋</m:t>
                        </m:r>
                      </m:e>
                    </m:d>
                    <m:r>
                      <a:rPr lang="en-US" sz="2400" b="0" i="1" smtClean="0">
                        <a:latin typeface="Cambria Math" charset="0"/>
                      </a:rPr>
                      <m:t>.</m:t>
                    </m:r>
                  </m:oMath>
                </a14:m>
                <a:endParaRPr lang="en-US" sz="2400" dirty="0"/>
              </a:p>
              <a:p>
                <a:pPr>
                  <a:spcAft>
                    <a:spcPts val="1800"/>
                  </a:spcAft>
                </a:pPr>
                <a:endParaRPr lang="en-US" sz="2400" dirty="0"/>
              </a:p>
              <a:p>
                <a:pPr>
                  <a:spcAft>
                    <a:spcPts val="1800"/>
                  </a:spcAft>
                </a:pPr>
                <a:r>
                  <a:rPr lang="en-US" sz="2400" dirty="0"/>
                  <a:t>A </a:t>
                </a:r>
                <a:r>
                  <a:rPr lang="en-US" sz="2400" b="1" i="1" dirty="0"/>
                  <a:t>statistical model</a:t>
                </a:r>
                <a:r>
                  <a:rPr lang="en-US" sz="2400" b="1" dirty="0"/>
                  <a:t> </a:t>
                </a:r>
                <a:r>
                  <a:rPr lang="en-US" sz="2400" dirty="0"/>
                  <a:t>is any algorithm that estimates </a:t>
                </a:r>
                <a14:m>
                  <m:oMath xmlns:m="http://schemas.openxmlformats.org/officeDocument/2006/math">
                    <m:r>
                      <a:rPr lang="en-US" sz="2400" i="1">
                        <a:latin typeface="Cambria Math" charset="0"/>
                      </a:rPr>
                      <m:t>𝑓</m:t>
                    </m:r>
                  </m:oMath>
                </a14:m>
                <a:r>
                  <a:rPr lang="en-US" sz="2400" dirty="0"/>
                  <a:t>. We denote the estimated function as </a:t>
                </a:r>
                <a14:m>
                  <m:oMath xmlns:m="http://schemas.openxmlformats.org/officeDocument/2006/math">
                    <m:acc>
                      <m:accPr>
                        <m:chr m:val="̂"/>
                        <m:ctrlPr>
                          <a:rPr lang="en-US" sz="2400" i="1" smtClean="0">
                            <a:latin typeface="Cambria Math" panose="02040503050406030204" pitchFamily="18" charset="0"/>
                          </a:rPr>
                        </m:ctrlPr>
                      </m:accPr>
                      <m:e>
                        <m:r>
                          <a:rPr lang="en-US" sz="2400" b="0" i="1" smtClean="0">
                            <a:latin typeface="Cambria Math" charset="0"/>
                          </a:rPr>
                          <m:t>𝑓</m:t>
                        </m:r>
                        <m:r>
                          <a:rPr lang="en-US" sz="2400" b="0" i="1" smtClean="0">
                            <a:latin typeface="Cambria Math" charset="0"/>
                          </a:rPr>
                          <m:t>.</m:t>
                        </m:r>
                      </m:e>
                    </m:acc>
                  </m:oMath>
                </a14:m>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3415" y="983807"/>
                <a:ext cx="10327008" cy="4815744"/>
              </a:xfrm>
              <a:blipFill>
                <a:blip r:embed="rId3"/>
                <a:stretch>
                  <a:fillRect l="-860" t="-787" r="-1474"/>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17</a:t>
            </a:fld>
            <a:endParaRPr lang="en-US"/>
          </a:p>
        </p:txBody>
      </p:sp>
    </p:spTree>
    <p:extLst>
      <p:ext uri="{BB962C8B-B14F-4D97-AF65-F5344CB8AC3E}">
        <p14:creationId xmlns:p14="http://schemas.microsoft.com/office/powerpoint/2010/main" val="1336065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50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AEBD50D-B36D-7B4F-AAAF-E58223053A36}"/>
              </a:ext>
            </a:extLst>
          </p:cNvPr>
          <p:cNvPicPr>
            <a:picLocks noChangeAspect="1"/>
          </p:cNvPicPr>
          <p:nvPr/>
        </p:nvPicPr>
        <p:blipFill>
          <a:blip r:embed="rId3"/>
          <a:stretch>
            <a:fillRect/>
          </a:stretch>
        </p:blipFill>
        <p:spPr>
          <a:xfrm>
            <a:off x="2615181" y="1461334"/>
            <a:ext cx="6857999" cy="4571999"/>
          </a:xfrm>
          <a:prstGeom prst="rect">
            <a:avLst/>
          </a:prstGeom>
        </p:spPr>
      </p:pic>
      <p:sp>
        <p:nvSpPr>
          <p:cNvPr id="2" name="Title 1"/>
          <p:cNvSpPr>
            <a:spLocks noGrp="1"/>
          </p:cNvSpPr>
          <p:nvPr>
            <p:ph type="title"/>
          </p:nvPr>
        </p:nvSpPr>
        <p:spPr/>
        <p:txBody>
          <a:bodyPr/>
          <a:lstStyle/>
          <a:p>
            <a:r>
              <a:rPr lang="en-US" dirty="0"/>
              <a:t>Statistical Model</a:t>
            </a:r>
          </a:p>
        </p:txBody>
      </p:sp>
      <p:sp>
        <p:nvSpPr>
          <p:cNvPr id="4" name="Slide Number Placeholder 3"/>
          <p:cNvSpPr>
            <a:spLocks noGrp="1"/>
          </p:cNvSpPr>
          <p:nvPr>
            <p:ph type="sldNum" sz="quarter" idx="12"/>
          </p:nvPr>
        </p:nvSpPr>
        <p:spPr/>
        <p:txBody>
          <a:bodyPr/>
          <a:lstStyle/>
          <a:p>
            <a:fld id="{81B7CCDB-6D39-0547-B7B3-C80E39D6513A}" type="slidenum">
              <a:rPr lang="en-US" smtClean="0"/>
              <a:t>18</a:t>
            </a:fld>
            <a:endParaRPr lang="en-US"/>
          </a:p>
        </p:txBody>
      </p:sp>
      <p:sp>
        <p:nvSpPr>
          <p:cNvPr id="16" name="TextBox 15"/>
          <p:cNvSpPr txBox="1"/>
          <p:nvPr/>
        </p:nvSpPr>
        <p:spPr>
          <a:xfrm>
            <a:off x="7152362" y="6331054"/>
            <a:ext cx="184731" cy="369332"/>
          </a:xfrm>
          <a:prstGeom prst="rect">
            <a:avLst/>
          </a:prstGeom>
          <a:noFill/>
        </p:spPr>
        <p:txBody>
          <a:bodyPr wrap="none" rtlCol="0">
            <a:spAutoFit/>
          </a:bodyPr>
          <a:lstStyle/>
          <a:p>
            <a:endParaRPr lang="en-US" dirty="0"/>
          </a:p>
        </p:txBody>
      </p:sp>
      <p:sp>
        <p:nvSpPr>
          <p:cNvPr id="17" name="Rounded Rectangular Callout 16"/>
          <p:cNvSpPr/>
          <p:nvPr/>
        </p:nvSpPr>
        <p:spPr>
          <a:xfrm flipH="1">
            <a:off x="8871679" y="6023424"/>
            <a:ext cx="698206" cy="523073"/>
          </a:xfrm>
          <a:prstGeom prst="wedgeRoundRectCallout">
            <a:avLst>
              <a:gd name="adj1" fmla="val 160316"/>
              <a:gd name="adj2" fmla="val -106079"/>
              <a:gd name="adj3" fmla="val 16667"/>
            </a:avLst>
          </a:prstGeom>
          <a:noFill/>
          <a:ln w="15875" cap="rnd" cmpd="thickThi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TextBox 17"/>
          <p:cNvSpPr txBox="1"/>
          <p:nvPr/>
        </p:nvSpPr>
        <p:spPr>
          <a:xfrm>
            <a:off x="8930735" y="6082729"/>
            <a:ext cx="580093" cy="430887"/>
          </a:xfrm>
          <a:prstGeom prst="rect">
            <a:avLst/>
          </a:prstGeom>
          <a:noFill/>
        </p:spPr>
        <p:txBody>
          <a:bodyPr wrap="square" rtlCol="0">
            <a:spAutoFit/>
          </a:bodyPr>
          <a:lstStyle/>
          <a:p>
            <a:pPr algn="ctr"/>
            <a:r>
              <a:rPr lang="en-US" sz="2200" b="1" i="1" dirty="0">
                <a:latin typeface="Karla" charset="0"/>
                <a:ea typeface="Karla" charset="0"/>
                <a:cs typeface="Karla" charset="0"/>
              </a:rPr>
              <a:t>x</a:t>
            </a:r>
          </a:p>
        </p:txBody>
      </p:sp>
      <p:grpSp>
        <p:nvGrpSpPr>
          <p:cNvPr id="21" name="Group 20"/>
          <p:cNvGrpSpPr/>
          <p:nvPr/>
        </p:nvGrpSpPr>
        <p:grpSpPr>
          <a:xfrm>
            <a:off x="1344038" y="2719006"/>
            <a:ext cx="698206" cy="523073"/>
            <a:chOff x="1344038" y="2719006"/>
            <a:chExt cx="698206" cy="523073"/>
          </a:xfrm>
        </p:grpSpPr>
        <p:sp>
          <p:nvSpPr>
            <p:cNvPr id="19" name="Rounded Rectangular Callout 18"/>
            <p:cNvSpPr/>
            <p:nvPr/>
          </p:nvSpPr>
          <p:spPr>
            <a:xfrm flipH="1">
              <a:off x="1344038" y="2719006"/>
              <a:ext cx="698206" cy="523073"/>
            </a:xfrm>
            <a:prstGeom prst="wedgeRoundRectCallout">
              <a:avLst>
                <a:gd name="adj1" fmla="val -150051"/>
                <a:gd name="adj2" fmla="val 59156"/>
                <a:gd name="adj3" fmla="val 16667"/>
              </a:avLst>
            </a:prstGeom>
            <a:noFill/>
            <a:ln w="15875" cap="rnd" cmpd="thickThi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extBox 19"/>
            <p:cNvSpPr txBox="1"/>
            <p:nvPr/>
          </p:nvSpPr>
          <p:spPr>
            <a:xfrm>
              <a:off x="1403094" y="2765098"/>
              <a:ext cx="580093" cy="430887"/>
            </a:xfrm>
            <a:prstGeom prst="rect">
              <a:avLst/>
            </a:prstGeom>
            <a:noFill/>
          </p:spPr>
          <p:txBody>
            <a:bodyPr wrap="square" rtlCol="0">
              <a:spAutoFit/>
            </a:bodyPr>
            <a:lstStyle/>
            <a:p>
              <a:pPr algn="ctr"/>
              <a:r>
                <a:rPr lang="en-US" sz="2200" b="1" i="1" dirty="0">
                  <a:latin typeface="Karla" charset="0"/>
                  <a:ea typeface="Karla" charset="0"/>
                  <a:cs typeface="Karla" charset="0"/>
                </a:rPr>
                <a:t>y</a:t>
              </a:r>
            </a:p>
          </p:txBody>
        </p:sp>
      </p:grpSp>
    </p:spTree>
    <p:extLst>
      <p:ext uri="{BB962C8B-B14F-4D97-AF65-F5344CB8AC3E}">
        <p14:creationId xmlns:p14="http://schemas.microsoft.com/office/powerpoint/2010/main" val="11246484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79302D7-1ACA-224D-B29D-4D28082ED901}"/>
              </a:ext>
            </a:extLst>
          </p:cNvPr>
          <p:cNvSpPr>
            <a:spLocks noGrp="1"/>
          </p:cNvSpPr>
          <p:nvPr>
            <p:ph type="sldNum" sz="quarter" idx="12"/>
          </p:nvPr>
        </p:nvSpPr>
        <p:spPr/>
        <p:txBody>
          <a:bodyPr/>
          <a:lstStyle/>
          <a:p>
            <a:fld id="{AD29F1E6-0A42-6342-8A19-FA364A33AB30}" type="slidenum">
              <a:rPr lang="en-US" smtClean="0"/>
              <a:t>1</a:t>
            </a:fld>
            <a:endParaRPr lang="en-US"/>
          </a:p>
        </p:txBody>
      </p:sp>
      <p:sp>
        <p:nvSpPr>
          <p:cNvPr id="5" name="Content Placeholder 2">
            <a:extLst>
              <a:ext uri="{FF2B5EF4-FFF2-40B4-BE49-F238E27FC236}">
                <a16:creationId xmlns:a16="http://schemas.microsoft.com/office/drawing/2014/main" id="{4B42DE3A-C3D5-DB4E-8609-AB055504742F}"/>
              </a:ext>
            </a:extLst>
          </p:cNvPr>
          <p:cNvSpPr txBox="1">
            <a:spLocks/>
          </p:cNvSpPr>
          <p:nvPr/>
        </p:nvSpPr>
        <p:spPr>
          <a:xfrm>
            <a:off x="893322" y="1857554"/>
            <a:ext cx="10614316" cy="4104490"/>
          </a:xfrm>
          <a:prstGeom prst="rect">
            <a:avLst/>
          </a:prstGeom>
        </p:spPr>
        <p:txBody>
          <a:bodyPr/>
          <a:lstStyle>
            <a:lvl1pPr marL="342878" indent="-342878" algn="l" defTabSz="457171" rtl="0" eaLnBrk="1" latinLnBrk="0" hangingPunct="1">
              <a:spcBef>
                <a:spcPct val="20000"/>
              </a:spcBef>
              <a:buFont typeface="Arial"/>
              <a:buChar char="•"/>
              <a:defRPr sz="3200" kern="1200">
                <a:solidFill>
                  <a:schemeClr val="tx1"/>
                </a:solidFill>
                <a:latin typeface="+mn-lt"/>
                <a:ea typeface="+mn-ea"/>
                <a:cs typeface="+mn-cs"/>
              </a:defRPr>
            </a:lvl1pPr>
            <a:lvl2pPr marL="742901" indent="-285732" algn="l" defTabSz="457171" rtl="0" eaLnBrk="1" latinLnBrk="0" hangingPunct="1">
              <a:spcBef>
                <a:spcPct val="20000"/>
              </a:spcBef>
              <a:buFont typeface="Arial"/>
              <a:buChar char="–"/>
              <a:defRPr sz="2800" kern="1200">
                <a:solidFill>
                  <a:schemeClr val="tx1"/>
                </a:solidFill>
                <a:latin typeface="+mn-lt"/>
                <a:ea typeface="+mn-ea"/>
                <a:cs typeface="+mn-cs"/>
              </a:defRPr>
            </a:lvl2pPr>
            <a:lvl3pPr marL="1142926" indent="-228585" algn="l" defTabSz="457171" rtl="0" eaLnBrk="1" latinLnBrk="0" hangingPunct="1">
              <a:spcBef>
                <a:spcPct val="20000"/>
              </a:spcBef>
              <a:buFont typeface="Arial"/>
              <a:buChar char="•"/>
              <a:defRPr sz="2400" kern="1200">
                <a:solidFill>
                  <a:schemeClr val="tx1"/>
                </a:solidFill>
                <a:latin typeface="+mn-lt"/>
                <a:ea typeface="+mn-ea"/>
                <a:cs typeface="+mn-cs"/>
              </a:defRPr>
            </a:lvl3pPr>
            <a:lvl4pPr marL="1600096" indent="-228585" algn="l" defTabSz="457171" rtl="0" eaLnBrk="1" latinLnBrk="0" hangingPunct="1">
              <a:spcBef>
                <a:spcPct val="20000"/>
              </a:spcBef>
              <a:buFont typeface="Arial"/>
              <a:buChar char="–"/>
              <a:defRPr sz="2000" kern="1200">
                <a:solidFill>
                  <a:schemeClr val="tx1"/>
                </a:solidFill>
                <a:latin typeface="+mn-lt"/>
                <a:ea typeface="+mn-ea"/>
                <a:cs typeface="+mn-cs"/>
              </a:defRPr>
            </a:lvl4pPr>
            <a:lvl5pPr marL="2057266" indent="-228585" algn="l" defTabSz="457171" rtl="0" eaLnBrk="1" latinLnBrk="0" hangingPunct="1">
              <a:spcBef>
                <a:spcPct val="20000"/>
              </a:spcBef>
              <a:buFont typeface="Arial"/>
              <a:buChar char="»"/>
              <a:defRPr sz="2000" kern="1200">
                <a:solidFill>
                  <a:schemeClr val="tx1"/>
                </a:solidFill>
                <a:latin typeface="+mn-lt"/>
                <a:ea typeface="+mn-ea"/>
                <a:cs typeface="+mn-cs"/>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pPr marL="457189" indent="-457189">
              <a:spcAft>
                <a:spcPts val="1700"/>
              </a:spcAft>
              <a:buFont typeface="Arial" charset="0"/>
              <a:buChar char="•"/>
            </a:pPr>
            <a:r>
              <a:rPr lang="en-US" sz="2800" b="1" dirty="0">
                <a:solidFill>
                  <a:schemeClr val="accent1">
                    <a:lumMod val="75000"/>
                  </a:schemeClr>
                </a:solidFill>
              </a:rPr>
              <a:t>Advanced Sections </a:t>
            </a:r>
            <a:r>
              <a:rPr lang="en-US" sz="2800" dirty="0">
                <a:solidFill>
                  <a:schemeClr val="tx1">
                    <a:lumMod val="75000"/>
                    <a:lumOff val="25000"/>
                  </a:schemeClr>
                </a:solidFill>
              </a:rPr>
              <a:t>(A-Sections):</a:t>
            </a:r>
          </a:p>
          <a:p>
            <a:pPr marL="857212" lvl="1" indent="-457189">
              <a:spcAft>
                <a:spcPts val="1700"/>
              </a:spcAft>
              <a:buFont typeface="Arial" charset="0"/>
              <a:buChar char="•"/>
            </a:pPr>
            <a:r>
              <a:rPr lang="en-US" dirty="0">
                <a:solidFill>
                  <a:schemeClr val="tx1">
                    <a:lumMod val="75000"/>
                    <a:lumOff val="25000"/>
                  </a:schemeClr>
                </a:solidFill>
              </a:rPr>
              <a:t>Wednesday (start </a:t>
            </a:r>
            <a:r>
              <a:rPr lang="en-US" dirty="0">
                <a:solidFill>
                  <a:srgbClr val="C00000"/>
                </a:solidFill>
              </a:rPr>
              <a:t>9/18</a:t>
            </a:r>
            <a:r>
              <a:rPr lang="en-US" dirty="0">
                <a:solidFill>
                  <a:schemeClr val="tx1">
                    <a:lumMod val="75000"/>
                    <a:lumOff val="25000"/>
                  </a:schemeClr>
                </a:solidFill>
              </a:rPr>
              <a:t>) @ </a:t>
            </a:r>
            <a:r>
              <a:rPr lang="en-US" b="1" dirty="0">
                <a:solidFill>
                  <a:schemeClr val="tx1">
                    <a:lumMod val="75000"/>
                    <a:lumOff val="25000"/>
                  </a:schemeClr>
                </a:solidFill>
              </a:rPr>
              <a:t>4:30pm</a:t>
            </a:r>
            <a:r>
              <a:rPr lang="en-US" dirty="0">
                <a:solidFill>
                  <a:schemeClr val="tx1">
                    <a:lumMod val="75000"/>
                    <a:lumOff val="25000"/>
                  </a:schemeClr>
                </a:solidFill>
              </a:rPr>
              <a:t> (</a:t>
            </a:r>
            <a:r>
              <a:rPr lang="en-US" dirty="0">
                <a:solidFill>
                  <a:srgbClr val="C00000"/>
                </a:solidFill>
              </a:rPr>
              <a:t>Sever 113</a:t>
            </a:r>
            <a:r>
              <a:rPr lang="en-US" dirty="0">
                <a:solidFill>
                  <a:schemeClr val="tx1">
                    <a:lumMod val="75000"/>
                    <a:lumOff val="25000"/>
                  </a:schemeClr>
                </a:solidFill>
              </a:rPr>
              <a:t>)</a:t>
            </a:r>
          </a:p>
          <a:p>
            <a:pPr marL="457189" indent="-457189">
              <a:spcAft>
                <a:spcPts val="1700"/>
              </a:spcAft>
              <a:buFont typeface="Arial" charset="0"/>
              <a:buChar char="•"/>
            </a:pPr>
            <a:r>
              <a:rPr lang="en-US" sz="2800" b="1" dirty="0">
                <a:solidFill>
                  <a:schemeClr val="accent1">
                    <a:lumMod val="75000"/>
                  </a:schemeClr>
                </a:solidFill>
              </a:rPr>
              <a:t>Late registrations: </a:t>
            </a:r>
          </a:p>
          <a:p>
            <a:pPr marL="857212" lvl="1" indent="-457189">
              <a:spcAft>
                <a:spcPts val="1700"/>
              </a:spcAft>
              <a:buFont typeface="Arial" charset="0"/>
              <a:buChar char="•"/>
            </a:pPr>
            <a:r>
              <a:rPr lang="en-US" dirty="0">
                <a:solidFill>
                  <a:schemeClr val="tx1">
                    <a:lumMod val="75000"/>
                    <a:lumOff val="25000"/>
                  </a:schemeClr>
                </a:solidFill>
              </a:rPr>
              <a:t>We will not approve more registrations after tonight 10:00pm. </a:t>
            </a:r>
            <a:r>
              <a:rPr lang="en-US" b="1" dirty="0">
                <a:solidFill>
                  <a:srgbClr val="C00000"/>
                </a:solidFill>
              </a:rPr>
              <a:t>Note</a:t>
            </a:r>
            <a:r>
              <a:rPr lang="en-US" dirty="0">
                <a:solidFill>
                  <a:schemeClr val="tx1">
                    <a:lumMod val="75000"/>
                    <a:lumOff val="25000"/>
                  </a:schemeClr>
                </a:solidFill>
              </a:rPr>
              <a:t>, if you are registering late, your grade for HW0 will be 0 and there will be no extension to HW1. </a:t>
            </a:r>
          </a:p>
        </p:txBody>
      </p:sp>
      <p:sp>
        <p:nvSpPr>
          <p:cNvPr id="8" name="Title 1">
            <a:extLst>
              <a:ext uri="{FF2B5EF4-FFF2-40B4-BE49-F238E27FC236}">
                <a16:creationId xmlns:a16="http://schemas.microsoft.com/office/drawing/2014/main" id="{33BD8E3E-02C2-A04A-ABCD-1382F18753BD}"/>
              </a:ext>
            </a:extLst>
          </p:cNvPr>
          <p:cNvSpPr txBox="1">
            <a:spLocks/>
          </p:cNvSpPr>
          <p:nvPr/>
        </p:nvSpPr>
        <p:spPr>
          <a:xfrm>
            <a:off x="2851121" y="580975"/>
            <a:ext cx="6698717" cy="704801"/>
          </a:xfrm>
          <a:prstGeom prst="rect">
            <a:avLst/>
          </a:prstGeom>
          <a:solidFill>
            <a:schemeClr val="accent1">
              <a:lumMod val="75000"/>
            </a:schemeClr>
          </a:solidFill>
        </p:spPr>
        <p:txBody>
          <a:bodyPr/>
          <a:lstStyle>
            <a:lvl1pPr algn="ctr" defTabSz="457171" rtl="0" eaLnBrk="1" latinLnBrk="0" hangingPunct="1">
              <a:spcBef>
                <a:spcPct val="0"/>
              </a:spcBef>
              <a:buNone/>
              <a:defRPr sz="3200" kern="1200" baseline="0">
                <a:solidFill>
                  <a:schemeClr val="tx1"/>
                </a:solidFill>
                <a:latin typeface="Karla"/>
                <a:ea typeface="+mj-ea"/>
                <a:cs typeface="Karla"/>
              </a:defRPr>
            </a:lvl1pPr>
          </a:lstStyle>
          <a:p>
            <a:pPr fontAlgn="ctr"/>
            <a:r>
              <a:rPr lang="en-US" sz="4000" dirty="0">
                <a:solidFill>
                  <a:schemeClr val="bg2"/>
                </a:solidFill>
              </a:rPr>
              <a:t>ANNOUNCEMENTS</a:t>
            </a:r>
          </a:p>
        </p:txBody>
      </p:sp>
    </p:spTree>
    <p:extLst>
      <p:ext uri="{BB962C8B-B14F-4D97-AF65-F5344CB8AC3E}">
        <p14:creationId xmlns:p14="http://schemas.microsoft.com/office/powerpoint/2010/main" val="1899715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54549469-8AF1-9940-B998-470C6F7A3294}"/>
              </a:ext>
            </a:extLst>
          </p:cNvPr>
          <p:cNvPicPr>
            <a:picLocks noChangeAspect="1"/>
          </p:cNvPicPr>
          <p:nvPr/>
        </p:nvPicPr>
        <p:blipFill>
          <a:blip r:embed="rId2"/>
          <a:stretch>
            <a:fillRect/>
          </a:stretch>
        </p:blipFill>
        <p:spPr>
          <a:xfrm>
            <a:off x="2615181" y="1461334"/>
            <a:ext cx="6857999" cy="4571999"/>
          </a:xfrm>
          <a:prstGeom prst="rect">
            <a:avLst/>
          </a:prstGeom>
        </p:spPr>
      </p:pic>
      <p:sp>
        <p:nvSpPr>
          <p:cNvPr id="2" name="Title 1"/>
          <p:cNvSpPr>
            <a:spLocks noGrp="1"/>
          </p:cNvSpPr>
          <p:nvPr>
            <p:ph type="title"/>
          </p:nvPr>
        </p:nvSpPr>
        <p:spPr/>
        <p:txBody>
          <a:bodyPr/>
          <a:lstStyle/>
          <a:p>
            <a:r>
              <a:rPr lang="en-US" dirty="0"/>
              <a:t>Statistical Model</a:t>
            </a:r>
          </a:p>
        </p:txBody>
      </p:sp>
      <p:sp>
        <p:nvSpPr>
          <p:cNvPr id="4" name="Slide Number Placeholder 3"/>
          <p:cNvSpPr>
            <a:spLocks noGrp="1"/>
          </p:cNvSpPr>
          <p:nvPr>
            <p:ph type="sldNum" sz="quarter" idx="12"/>
          </p:nvPr>
        </p:nvSpPr>
        <p:spPr/>
        <p:txBody>
          <a:bodyPr/>
          <a:lstStyle/>
          <a:p>
            <a:fld id="{81B7CCDB-6D39-0547-B7B3-C80E39D6513A}" type="slidenum">
              <a:rPr lang="en-US" smtClean="0"/>
              <a:t>19</a:t>
            </a:fld>
            <a:endParaRPr lang="en-US"/>
          </a:p>
        </p:txBody>
      </p:sp>
      <p:sp>
        <p:nvSpPr>
          <p:cNvPr id="16" name="TextBox 15"/>
          <p:cNvSpPr txBox="1"/>
          <p:nvPr/>
        </p:nvSpPr>
        <p:spPr>
          <a:xfrm>
            <a:off x="7152362" y="6331054"/>
            <a:ext cx="184731" cy="369332"/>
          </a:xfrm>
          <a:prstGeom prst="rect">
            <a:avLst/>
          </a:prstGeom>
          <a:noFill/>
        </p:spPr>
        <p:txBody>
          <a:bodyPr wrap="none" rtlCol="0">
            <a:spAutoFit/>
          </a:bodyPr>
          <a:lstStyle/>
          <a:p>
            <a:endParaRPr lang="en-US" dirty="0"/>
          </a:p>
        </p:txBody>
      </p:sp>
      <p:sp>
        <p:nvSpPr>
          <p:cNvPr id="5" name="Freeform 4"/>
          <p:cNvSpPr/>
          <p:nvPr/>
        </p:nvSpPr>
        <p:spPr>
          <a:xfrm>
            <a:off x="5798873" y="1991638"/>
            <a:ext cx="45719" cy="3118981"/>
          </a:xfrm>
          <a:custGeom>
            <a:avLst/>
            <a:gdLst>
              <a:gd name="connsiteX0" fmla="*/ 88360 w 188568"/>
              <a:gd name="connsiteY0" fmla="*/ 3056351 h 3056351"/>
              <a:gd name="connsiteX1" fmla="*/ 75834 w 188568"/>
              <a:gd name="connsiteY1" fmla="*/ 2906039 h 3056351"/>
              <a:gd name="connsiteX2" fmla="*/ 63308 w 188568"/>
              <a:gd name="connsiteY2" fmla="*/ 2843409 h 3056351"/>
              <a:gd name="connsiteX3" fmla="*/ 38256 w 188568"/>
              <a:gd name="connsiteY3" fmla="*/ 2743200 h 3056351"/>
              <a:gd name="connsiteX4" fmla="*/ 13204 w 188568"/>
              <a:gd name="connsiteY4" fmla="*/ 2655518 h 3056351"/>
              <a:gd name="connsiteX5" fmla="*/ 13204 w 188568"/>
              <a:gd name="connsiteY5" fmla="*/ 2242159 h 3056351"/>
              <a:gd name="connsiteX6" fmla="*/ 38256 w 188568"/>
              <a:gd name="connsiteY6" fmla="*/ 2204581 h 3056351"/>
              <a:gd name="connsiteX7" fmla="*/ 50782 w 188568"/>
              <a:gd name="connsiteY7" fmla="*/ 2167003 h 3056351"/>
              <a:gd name="connsiteX8" fmla="*/ 75834 w 188568"/>
              <a:gd name="connsiteY8" fmla="*/ 2116899 h 3056351"/>
              <a:gd name="connsiteX9" fmla="*/ 100886 w 188568"/>
              <a:gd name="connsiteY9" fmla="*/ 2016691 h 3056351"/>
              <a:gd name="connsiteX10" fmla="*/ 138464 w 188568"/>
              <a:gd name="connsiteY10" fmla="*/ 1929009 h 3056351"/>
              <a:gd name="connsiteX11" fmla="*/ 150990 w 188568"/>
              <a:gd name="connsiteY11" fmla="*/ 1878905 h 3056351"/>
              <a:gd name="connsiteX12" fmla="*/ 163516 w 188568"/>
              <a:gd name="connsiteY12" fmla="*/ 1841327 h 3056351"/>
              <a:gd name="connsiteX13" fmla="*/ 188568 w 188568"/>
              <a:gd name="connsiteY13" fmla="*/ 1753644 h 3056351"/>
              <a:gd name="connsiteX14" fmla="*/ 163516 w 188568"/>
              <a:gd name="connsiteY14" fmla="*/ 1590806 h 3056351"/>
              <a:gd name="connsiteX15" fmla="*/ 150990 w 188568"/>
              <a:gd name="connsiteY15" fmla="*/ 1528176 h 3056351"/>
              <a:gd name="connsiteX16" fmla="*/ 125938 w 188568"/>
              <a:gd name="connsiteY16" fmla="*/ 1453020 h 3056351"/>
              <a:gd name="connsiteX17" fmla="*/ 75834 w 188568"/>
              <a:gd name="connsiteY17" fmla="*/ 713984 h 3056351"/>
              <a:gd name="connsiteX18" fmla="*/ 50782 w 188568"/>
              <a:gd name="connsiteY18" fmla="*/ 538620 h 3056351"/>
              <a:gd name="connsiteX19" fmla="*/ 38256 w 188568"/>
              <a:gd name="connsiteY19" fmla="*/ 475990 h 3056351"/>
              <a:gd name="connsiteX20" fmla="*/ 13204 w 188568"/>
              <a:gd name="connsiteY20" fmla="*/ 350729 h 3056351"/>
              <a:gd name="connsiteX21" fmla="*/ 678 w 188568"/>
              <a:gd name="connsiteY21" fmla="*/ 0 h 3056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88568" h="3056351">
                <a:moveTo>
                  <a:pt x="88360" y="3056351"/>
                </a:moveTo>
                <a:cubicBezTo>
                  <a:pt x="84185" y="3006247"/>
                  <a:pt x="81709" y="2955972"/>
                  <a:pt x="75834" y="2906039"/>
                </a:cubicBezTo>
                <a:cubicBezTo>
                  <a:pt x="73346" y="2884895"/>
                  <a:pt x="68095" y="2864154"/>
                  <a:pt x="63308" y="2843409"/>
                </a:cubicBezTo>
                <a:cubicBezTo>
                  <a:pt x="55566" y="2809860"/>
                  <a:pt x="46607" y="2776603"/>
                  <a:pt x="38256" y="2743200"/>
                </a:cubicBezTo>
                <a:cubicBezTo>
                  <a:pt x="22528" y="2680288"/>
                  <a:pt x="31174" y="2709427"/>
                  <a:pt x="13204" y="2655518"/>
                </a:cubicBezTo>
                <a:cubicBezTo>
                  <a:pt x="3305" y="2497137"/>
                  <a:pt x="-10755" y="2401885"/>
                  <a:pt x="13204" y="2242159"/>
                </a:cubicBezTo>
                <a:cubicBezTo>
                  <a:pt x="15437" y="2227271"/>
                  <a:pt x="31523" y="2218046"/>
                  <a:pt x="38256" y="2204581"/>
                </a:cubicBezTo>
                <a:cubicBezTo>
                  <a:pt x="44161" y="2192771"/>
                  <a:pt x="45581" y="2179139"/>
                  <a:pt x="50782" y="2167003"/>
                </a:cubicBezTo>
                <a:cubicBezTo>
                  <a:pt x="58138" y="2149840"/>
                  <a:pt x="68478" y="2134062"/>
                  <a:pt x="75834" y="2116899"/>
                </a:cubicBezTo>
                <a:cubicBezTo>
                  <a:pt x="93014" y="2076813"/>
                  <a:pt x="89123" y="2063744"/>
                  <a:pt x="100886" y="2016691"/>
                </a:cubicBezTo>
                <a:cubicBezTo>
                  <a:pt x="116439" y="1954481"/>
                  <a:pt x="111578" y="2000706"/>
                  <a:pt x="138464" y="1929009"/>
                </a:cubicBezTo>
                <a:cubicBezTo>
                  <a:pt x="144509" y="1912890"/>
                  <a:pt x="146261" y="1895458"/>
                  <a:pt x="150990" y="1878905"/>
                </a:cubicBezTo>
                <a:cubicBezTo>
                  <a:pt x="154617" y="1866209"/>
                  <a:pt x="159889" y="1854023"/>
                  <a:pt x="163516" y="1841327"/>
                </a:cubicBezTo>
                <a:cubicBezTo>
                  <a:pt x="194973" y="1731228"/>
                  <a:pt x="158535" y="1843743"/>
                  <a:pt x="188568" y="1753644"/>
                </a:cubicBezTo>
                <a:cubicBezTo>
                  <a:pt x="168846" y="1576150"/>
                  <a:pt x="187623" y="1699286"/>
                  <a:pt x="163516" y="1590806"/>
                </a:cubicBezTo>
                <a:cubicBezTo>
                  <a:pt x="158898" y="1570023"/>
                  <a:pt x="156592" y="1548716"/>
                  <a:pt x="150990" y="1528176"/>
                </a:cubicBezTo>
                <a:cubicBezTo>
                  <a:pt x="144042" y="1502699"/>
                  <a:pt x="125938" y="1453020"/>
                  <a:pt x="125938" y="1453020"/>
                </a:cubicBezTo>
                <a:cubicBezTo>
                  <a:pt x="107209" y="685150"/>
                  <a:pt x="143497" y="1187623"/>
                  <a:pt x="75834" y="713984"/>
                </a:cubicBezTo>
                <a:cubicBezTo>
                  <a:pt x="67483" y="655529"/>
                  <a:pt x="62362" y="596521"/>
                  <a:pt x="50782" y="538620"/>
                </a:cubicBezTo>
                <a:cubicBezTo>
                  <a:pt x="46607" y="517743"/>
                  <a:pt x="41756" y="496990"/>
                  <a:pt x="38256" y="475990"/>
                </a:cubicBezTo>
                <a:cubicBezTo>
                  <a:pt x="19065" y="360843"/>
                  <a:pt x="37212" y="422753"/>
                  <a:pt x="13204" y="350729"/>
                </a:cubicBezTo>
                <a:cubicBezTo>
                  <a:pt x="8874" y="233825"/>
                  <a:pt x="678" y="116984"/>
                  <a:pt x="678" y="0"/>
                </a:cubicBezTo>
              </a:path>
            </a:pathLst>
          </a:custGeom>
          <a:noFill/>
          <a:ln w="19050">
            <a:solidFill>
              <a:schemeClr val="tx2"/>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 name="Rounded Rectangular Callout 13"/>
              <p:cNvSpPr/>
              <p:nvPr/>
            </p:nvSpPr>
            <p:spPr>
              <a:xfrm flipH="1">
                <a:off x="6312351" y="3390900"/>
                <a:ext cx="1864752" cy="963542"/>
              </a:xfrm>
              <a:prstGeom prst="wedgeRoundRectCallout">
                <a:avLst>
                  <a:gd name="adj1" fmla="val 69233"/>
                  <a:gd name="adj2" fmla="val 119092"/>
                  <a:gd name="adj3" fmla="val 16667"/>
                </a:avLst>
              </a:prstGeom>
              <a:noFill/>
              <a:ln w="15875" cap="rnd" cmpd="thickThi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latin typeface="Karla" charset="0"/>
                    <a:ea typeface="Karla" charset="0"/>
                    <a:cs typeface="Karla" charset="0"/>
                  </a:rPr>
                  <a:t>What is the value of </a:t>
                </a:r>
                <a:r>
                  <a:rPr lang="en-US" i="1" dirty="0">
                    <a:solidFill>
                      <a:schemeClr val="tx1"/>
                    </a:solidFill>
                    <a:latin typeface="Karla" charset="0"/>
                    <a:ea typeface="Karla" charset="0"/>
                    <a:cs typeface="Karla" charset="0"/>
                  </a:rPr>
                  <a:t>y</a:t>
                </a:r>
                <a:r>
                  <a:rPr lang="en-US" dirty="0">
                    <a:solidFill>
                      <a:schemeClr val="tx1"/>
                    </a:solidFill>
                    <a:latin typeface="Karla" charset="0"/>
                    <a:ea typeface="Karla" charset="0"/>
                    <a:cs typeface="Karla" charset="0"/>
                  </a:rPr>
                  <a:t> at this </a:t>
                </a:r>
                <a14:m>
                  <m:oMath xmlns:m="http://schemas.openxmlformats.org/officeDocument/2006/math">
                    <m:r>
                      <a:rPr lang="en-US" b="0" i="1" smtClean="0">
                        <a:solidFill>
                          <a:schemeClr val="tx1"/>
                        </a:solidFill>
                        <a:latin typeface="Cambria Math" charset="0"/>
                        <a:ea typeface="Karla" charset="0"/>
                        <a:cs typeface="Karla" charset="0"/>
                      </a:rPr>
                      <m:t>𝑥</m:t>
                    </m:r>
                  </m:oMath>
                </a14:m>
                <a:r>
                  <a:rPr lang="en-US" dirty="0">
                    <a:solidFill>
                      <a:schemeClr val="tx1"/>
                    </a:solidFill>
                    <a:latin typeface="Karla" charset="0"/>
                    <a:ea typeface="Karla" charset="0"/>
                    <a:cs typeface="Karla" charset="0"/>
                  </a:rPr>
                  <a:t>?</a:t>
                </a:r>
              </a:p>
            </p:txBody>
          </p:sp>
        </mc:Choice>
        <mc:Fallback xmlns="">
          <p:sp>
            <p:nvSpPr>
              <p:cNvPr id="14" name="Rounded Rectangular Callout 13"/>
              <p:cNvSpPr>
                <a:spLocks noRot="1" noChangeAspect="1" noMove="1" noResize="1" noEditPoints="1" noAdjustHandles="1" noChangeArrowheads="1" noChangeShapeType="1" noTextEdit="1"/>
              </p:cNvSpPr>
              <p:nvPr/>
            </p:nvSpPr>
            <p:spPr>
              <a:xfrm flipH="1">
                <a:off x="6312351" y="3390900"/>
                <a:ext cx="1864752" cy="963542"/>
              </a:xfrm>
              <a:prstGeom prst="wedgeRoundRectCallout">
                <a:avLst>
                  <a:gd name="adj1" fmla="val 69233"/>
                  <a:gd name="adj2" fmla="val 119092"/>
                  <a:gd name="adj3" fmla="val 16667"/>
                </a:avLst>
              </a:prstGeom>
              <a:blipFill rotWithShape="0">
                <a:blip r:embed="rId3"/>
                <a:stretch>
                  <a:fillRect/>
                </a:stretch>
              </a:blipFill>
              <a:ln w="15875" cap="rnd" cmpd="thickThin">
                <a:solidFill>
                  <a:schemeClr val="tx1">
                    <a:lumMod val="75000"/>
                    <a:lumOff val="25000"/>
                  </a:schemeClr>
                </a:solidFill>
              </a:ln>
              <a:effectLst/>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p:cNvSpPr txBox="1"/>
              <p:nvPr/>
            </p:nvSpPr>
            <p:spPr>
              <a:xfrm>
                <a:off x="661190" y="956458"/>
                <a:ext cx="3044103" cy="482440"/>
              </a:xfrm>
              <a:prstGeom prst="rect">
                <a:avLst/>
              </a:prstGeom>
              <a:noFill/>
            </p:spPr>
            <p:txBody>
              <a:bodyPr wrap="none" rtlCol="0">
                <a:spAutoFit/>
              </a:bodyPr>
              <a:lstStyle/>
              <a:p>
                <a:r>
                  <a:rPr lang="en-US" sz="2400" dirty="0">
                    <a:solidFill>
                      <a:schemeClr val="tx1">
                        <a:lumMod val="75000"/>
                        <a:lumOff val="25000"/>
                      </a:schemeClr>
                    </a:solidFill>
                    <a:latin typeface="Karla" charset="0"/>
                    <a:ea typeface="Karla" charset="0"/>
                    <a:cs typeface="Karla" charset="0"/>
                  </a:rPr>
                  <a:t>H</a:t>
                </a:r>
                <a14:m>
                  <m:oMath xmlns:m="http://schemas.openxmlformats.org/officeDocument/2006/math">
                    <m:r>
                      <m:rPr>
                        <m:sty m:val="p"/>
                      </m:rPr>
                      <a:rPr lang="en-US" sz="2400" b="0" i="0" smtClean="0">
                        <a:solidFill>
                          <a:schemeClr val="tx1">
                            <a:lumMod val="75000"/>
                            <a:lumOff val="25000"/>
                          </a:schemeClr>
                        </a:solidFill>
                        <a:latin typeface="Cambria Math" panose="02040503050406030204" pitchFamily="18" charset="0"/>
                        <a:ea typeface="Karla" charset="0"/>
                        <a:cs typeface="Karla" charset="0"/>
                      </a:rPr>
                      <m:t>ow</m:t>
                    </m:r>
                    <m:r>
                      <a:rPr lang="en-US" sz="2400" b="0" i="0" smtClean="0">
                        <a:solidFill>
                          <a:schemeClr val="tx1">
                            <a:lumMod val="75000"/>
                            <a:lumOff val="25000"/>
                          </a:schemeClr>
                        </a:solidFill>
                        <a:latin typeface="Cambria Math" panose="02040503050406030204" pitchFamily="18" charset="0"/>
                        <a:ea typeface="Karla" charset="0"/>
                        <a:cs typeface="Karla" charset="0"/>
                      </a:rPr>
                      <m:t> </m:t>
                    </m:r>
                    <m:r>
                      <m:rPr>
                        <m:sty m:val="p"/>
                      </m:rPr>
                      <a:rPr lang="en-US" sz="2400" b="0" i="0" smtClean="0">
                        <a:solidFill>
                          <a:schemeClr val="tx1">
                            <a:lumMod val="75000"/>
                            <a:lumOff val="25000"/>
                          </a:schemeClr>
                        </a:solidFill>
                        <a:latin typeface="Cambria Math" panose="02040503050406030204" pitchFamily="18" charset="0"/>
                        <a:ea typeface="Karla" charset="0"/>
                        <a:cs typeface="Karla" charset="0"/>
                      </a:rPr>
                      <m:t>do</m:t>
                    </m:r>
                    <m:r>
                      <a:rPr lang="en-US" sz="2400" b="0" i="0" smtClean="0">
                        <a:solidFill>
                          <a:schemeClr val="tx1">
                            <a:lumMod val="75000"/>
                            <a:lumOff val="25000"/>
                          </a:schemeClr>
                        </a:solidFill>
                        <a:latin typeface="Cambria Math" panose="02040503050406030204" pitchFamily="18" charset="0"/>
                        <a:ea typeface="Karla" charset="0"/>
                        <a:cs typeface="Karla" charset="0"/>
                      </a:rPr>
                      <m:t> </m:t>
                    </m:r>
                    <m:r>
                      <m:rPr>
                        <m:sty m:val="p"/>
                      </m:rPr>
                      <a:rPr lang="en-US" sz="2400" b="0" i="0" smtClean="0">
                        <a:solidFill>
                          <a:schemeClr val="tx1">
                            <a:lumMod val="75000"/>
                            <a:lumOff val="25000"/>
                          </a:schemeClr>
                        </a:solidFill>
                        <a:latin typeface="Cambria Math" panose="02040503050406030204" pitchFamily="18" charset="0"/>
                        <a:ea typeface="Karla" charset="0"/>
                        <a:cs typeface="Karla" charset="0"/>
                      </a:rPr>
                      <m:t>we</m:t>
                    </m:r>
                    <m:r>
                      <a:rPr lang="en-US" sz="2400" b="0" i="0" smtClean="0">
                        <a:solidFill>
                          <a:schemeClr val="tx1">
                            <a:lumMod val="75000"/>
                            <a:lumOff val="25000"/>
                          </a:schemeClr>
                        </a:solidFill>
                        <a:latin typeface="Cambria Math" panose="02040503050406030204" pitchFamily="18" charset="0"/>
                        <a:ea typeface="Karla" charset="0"/>
                        <a:cs typeface="Karla" charset="0"/>
                      </a:rPr>
                      <m:t> </m:t>
                    </m:r>
                    <m:r>
                      <m:rPr>
                        <m:sty m:val="p"/>
                      </m:rPr>
                      <a:rPr lang="en-US" sz="2400" b="0" i="0" smtClean="0">
                        <a:solidFill>
                          <a:schemeClr val="tx1">
                            <a:lumMod val="75000"/>
                            <a:lumOff val="25000"/>
                          </a:schemeClr>
                        </a:solidFill>
                        <a:latin typeface="Cambria Math" panose="02040503050406030204" pitchFamily="18" charset="0"/>
                        <a:ea typeface="Karla" charset="0"/>
                        <a:cs typeface="Karla" charset="0"/>
                      </a:rPr>
                      <m:t>find</m:t>
                    </m:r>
                    <m:r>
                      <a:rPr lang="en-US" sz="2400" b="0" i="0" smtClean="0">
                        <a:solidFill>
                          <a:schemeClr val="tx1">
                            <a:lumMod val="75000"/>
                            <a:lumOff val="25000"/>
                          </a:schemeClr>
                        </a:solidFill>
                        <a:latin typeface="Cambria Math" panose="02040503050406030204" pitchFamily="18" charset="0"/>
                        <a:ea typeface="Karla" charset="0"/>
                        <a:cs typeface="Karla" charset="0"/>
                      </a:rPr>
                      <m:t> </m:t>
                    </m:r>
                    <m:acc>
                      <m:accPr>
                        <m:chr m:val="̂"/>
                        <m:ctrlPr>
                          <a:rPr lang="en-US" sz="2400" i="1" smtClean="0">
                            <a:solidFill>
                              <a:schemeClr val="tx1">
                                <a:lumMod val="75000"/>
                                <a:lumOff val="25000"/>
                              </a:schemeClr>
                            </a:solidFill>
                            <a:latin typeface="Cambria Math" panose="02040503050406030204" pitchFamily="18" charset="0"/>
                            <a:ea typeface="Karla" charset="0"/>
                            <a:cs typeface="Karla" charset="0"/>
                          </a:rPr>
                        </m:ctrlPr>
                      </m:accPr>
                      <m:e>
                        <m:r>
                          <a:rPr lang="en-US" sz="2400" b="0" i="1" smtClean="0">
                            <a:solidFill>
                              <a:schemeClr val="tx1">
                                <a:lumMod val="75000"/>
                                <a:lumOff val="25000"/>
                              </a:schemeClr>
                            </a:solidFill>
                            <a:latin typeface="Cambria Math" panose="02040503050406030204" pitchFamily="18" charset="0"/>
                            <a:ea typeface="Karla" charset="0"/>
                            <a:cs typeface="Karla" charset="0"/>
                          </a:rPr>
                          <m:t>𝑓</m:t>
                        </m:r>
                      </m:e>
                    </m:acc>
                    <m:d>
                      <m:dPr>
                        <m:ctrlPr>
                          <a:rPr lang="en-US" sz="2400" b="0" i="1" smtClean="0">
                            <a:solidFill>
                              <a:schemeClr val="tx1">
                                <a:lumMod val="75000"/>
                                <a:lumOff val="25000"/>
                              </a:schemeClr>
                            </a:solidFill>
                            <a:latin typeface="Cambria Math" panose="02040503050406030204" pitchFamily="18" charset="0"/>
                            <a:ea typeface="Karla" charset="0"/>
                            <a:cs typeface="Karla" charset="0"/>
                          </a:rPr>
                        </m:ctrlPr>
                      </m:dPr>
                      <m:e>
                        <m:r>
                          <a:rPr lang="en-US" sz="2400" b="0" i="1" smtClean="0">
                            <a:solidFill>
                              <a:schemeClr val="tx1">
                                <a:lumMod val="75000"/>
                                <a:lumOff val="25000"/>
                              </a:schemeClr>
                            </a:solidFill>
                            <a:latin typeface="Cambria Math" panose="02040503050406030204" pitchFamily="18" charset="0"/>
                            <a:ea typeface="Karla" charset="0"/>
                            <a:cs typeface="Karla" charset="0"/>
                          </a:rPr>
                          <m:t>𝑥</m:t>
                        </m:r>
                      </m:e>
                    </m:d>
                    <m:r>
                      <a:rPr lang="en-US" sz="2400" b="0" i="1" smtClean="0">
                        <a:solidFill>
                          <a:schemeClr val="tx1">
                            <a:lumMod val="75000"/>
                            <a:lumOff val="25000"/>
                          </a:schemeClr>
                        </a:solidFill>
                        <a:latin typeface="Cambria Math" panose="02040503050406030204" pitchFamily="18" charset="0"/>
                        <a:ea typeface="Karla" charset="0"/>
                        <a:cs typeface="Karla" charset="0"/>
                      </a:rPr>
                      <m:t>?</m:t>
                    </m:r>
                  </m:oMath>
                </a14:m>
                <a:endParaRPr lang="en-US" sz="2400" dirty="0">
                  <a:solidFill>
                    <a:schemeClr val="tx1">
                      <a:lumMod val="75000"/>
                      <a:lumOff val="25000"/>
                    </a:schemeClr>
                  </a:solidFill>
                  <a:latin typeface="Karla" charset="0"/>
                  <a:ea typeface="Karla" charset="0"/>
                  <a:cs typeface="Karla" charset="0"/>
                </a:endParaRPr>
              </a:p>
            </p:txBody>
          </p:sp>
        </mc:Choice>
        <mc:Fallback xmlns="">
          <p:sp>
            <p:nvSpPr>
              <p:cNvPr id="15" name="TextBox 14"/>
              <p:cNvSpPr txBox="1">
                <a:spLocks noRot="1" noChangeAspect="1" noMove="1" noResize="1" noEditPoints="1" noAdjustHandles="1" noChangeArrowheads="1" noChangeShapeType="1" noTextEdit="1"/>
              </p:cNvSpPr>
              <p:nvPr/>
            </p:nvSpPr>
            <p:spPr>
              <a:xfrm>
                <a:off x="661190" y="956458"/>
                <a:ext cx="3044103" cy="482440"/>
              </a:xfrm>
              <a:prstGeom prst="rect">
                <a:avLst/>
              </a:prstGeom>
              <a:blipFill rotWithShape="0">
                <a:blip r:embed="rId4"/>
                <a:stretch>
                  <a:fillRect l="-3000" t="-5063" b="-29114"/>
                </a:stretch>
              </a:blipFill>
            </p:spPr>
            <p:txBody>
              <a:bodyPr/>
              <a:lstStyle/>
              <a:p>
                <a:r>
                  <a:rPr lang="en-US">
                    <a:noFill/>
                  </a:rPr>
                  <a:t> </a:t>
                </a:r>
              </a:p>
            </p:txBody>
          </p:sp>
        </mc:Fallback>
      </mc:AlternateContent>
      <p:sp>
        <p:nvSpPr>
          <p:cNvPr id="3" name="Connector 2"/>
          <p:cNvSpPr/>
          <p:nvPr/>
        </p:nvSpPr>
        <p:spPr>
          <a:xfrm flipH="1">
            <a:off x="5773125" y="5071017"/>
            <a:ext cx="91440" cy="91440"/>
          </a:xfrm>
          <a:prstGeom prst="flowChartConnector">
            <a:avLst/>
          </a:prstGeom>
          <a:solidFill>
            <a:schemeClr val="tx1">
              <a:lumMod val="75000"/>
              <a:lumOff val="2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545809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Statistical Model</a:t>
            </a:r>
          </a:p>
        </p:txBody>
      </p:sp>
      <p:sp>
        <p:nvSpPr>
          <p:cNvPr id="4" name="Slide Number Placeholder 3"/>
          <p:cNvSpPr>
            <a:spLocks noGrp="1"/>
          </p:cNvSpPr>
          <p:nvPr>
            <p:ph type="sldNum" sz="quarter" idx="12"/>
          </p:nvPr>
        </p:nvSpPr>
        <p:spPr/>
        <p:txBody>
          <a:bodyPr/>
          <a:lstStyle/>
          <a:p>
            <a:fld id="{81B7CCDB-6D39-0547-B7B3-C80E39D6513A}" type="slidenum">
              <a:rPr lang="en-US" smtClean="0"/>
              <a:t>20</a:t>
            </a:fld>
            <a:endParaRPr lang="en-US"/>
          </a:p>
        </p:txBody>
      </p:sp>
      <p:sp>
        <p:nvSpPr>
          <p:cNvPr id="16" name="TextBox 15"/>
          <p:cNvSpPr txBox="1"/>
          <p:nvPr/>
        </p:nvSpPr>
        <p:spPr>
          <a:xfrm>
            <a:off x="7152362" y="6331054"/>
            <a:ext cx="184731" cy="369332"/>
          </a:xfrm>
          <a:prstGeom prst="rect">
            <a:avLst/>
          </a:prstGeom>
          <a:noFill/>
        </p:spPr>
        <p:txBody>
          <a:bodyPr wrap="none" rtlCol="0">
            <a:spAutoFit/>
          </a:bodyPr>
          <a:lstStyle/>
          <a:p>
            <a:endParaRPr lang="en-US" dirty="0"/>
          </a:p>
        </p:txBody>
      </p:sp>
      <mc:AlternateContent xmlns:mc="http://schemas.openxmlformats.org/markup-compatibility/2006" xmlns:a14="http://schemas.microsoft.com/office/drawing/2010/main">
        <mc:Choice Requires="a14">
          <p:sp>
            <p:nvSpPr>
              <p:cNvPr id="22" name="TextBox 21"/>
              <p:cNvSpPr txBox="1"/>
              <p:nvPr/>
            </p:nvSpPr>
            <p:spPr>
              <a:xfrm>
                <a:off x="661190" y="956458"/>
                <a:ext cx="3044103" cy="482440"/>
              </a:xfrm>
              <a:prstGeom prst="rect">
                <a:avLst/>
              </a:prstGeom>
              <a:noFill/>
            </p:spPr>
            <p:txBody>
              <a:bodyPr wrap="none" rtlCol="0">
                <a:spAutoFit/>
              </a:bodyPr>
              <a:lstStyle/>
              <a:p>
                <a:r>
                  <a:rPr lang="en-US" sz="2400" dirty="0">
                    <a:latin typeface="Karla" charset="0"/>
                    <a:ea typeface="Karla" charset="0"/>
                    <a:cs typeface="Karla" charset="0"/>
                  </a:rPr>
                  <a:t>H</a:t>
                </a:r>
                <a14:m>
                  <m:oMath xmlns:m="http://schemas.openxmlformats.org/officeDocument/2006/math">
                    <m:r>
                      <m:rPr>
                        <m:sty m:val="p"/>
                      </m:rPr>
                      <a:rPr lang="en-US" sz="2400" b="0" i="0" smtClean="0">
                        <a:latin typeface="Cambria Math" panose="02040503050406030204" pitchFamily="18" charset="0"/>
                        <a:ea typeface="Karla" charset="0"/>
                        <a:cs typeface="Karla" charset="0"/>
                      </a:rPr>
                      <m:t>ow</m:t>
                    </m:r>
                    <m:r>
                      <a:rPr lang="en-US" sz="2400" b="0" i="0" smtClean="0">
                        <a:latin typeface="Cambria Math" panose="02040503050406030204" pitchFamily="18" charset="0"/>
                        <a:ea typeface="Karla" charset="0"/>
                        <a:cs typeface="Karla" charset="0"/>
                      </a:rPr>
                      <m:t> </m:t>
                    </m:r>
                    <m:r>
                      <m:rPr>
                        <m:sty m:val="p"/>
                      </m:rPr>
                      <a:rPr lang="en-US" sz="2400" b="0" i="0" smtClean="0">
                        <a:latin typeface="Cambria Math" panose="02040503050406030204" pitchFamily="18" charset="0"/>
                        <a:ea typeface="Karla" charset="0"/>
                        <a:cs typeface="Karla" charset="0"/>
                      </a:rPr>
                      <m:t>do</m:t>
                    </m:r>
                    <m:r>
                      <a:rPr lang="en-US" sz="2400" b="0" i="0" smtClean="0">
                        <a:latin typeface="Cambria Math" panose="02040503050406030204" pitchFamily="18" charset="0"/>
                        <a:ea typeface="Karla" charset="0"/>
                        <a:cs typeface="Karla" charset="0"/>
                      </a:rPr>
                      <m:t> </m:t>
                    </m:r>
                    <m:r>
                      <m:rPr>
                        <m:sty m:val="p"/>
                      </m:rPr>
                      <a:rPr lang="en-US" sz="2400" b="0" i="0" smtClean="0">
                        <a:latin typeface="Cambria Math" panose="02040503050406030204" pitchFamily="18" charset="0"/>
                        <a:ea typeface="Karla" charset="0"/>
                        <a:cs typeface="Karla" charset="0"/>
                      </a:rPr>
                      <m:t>we</m:t>
                    </m:r>
                    <m:r>
                      <a:rPr lang="en-US" sz="2400" b="0" i="0" smtClean="0">
                        <a:latin typeface="Cambria Math" panose="02040503050406030204" pitchFamily="18" charset="0"/>
                        <a:ea typeface="Karla" charset="0"/>
                        <a:cs typeface="Karla" charset="0"/>
                      </a:rPr>
                      <m:t> </m:t>
                    </m:r>
                    <m:r>
                      <m:rPr>
                        <m:sty m:val="p"/>
                      </m:rPr>
                      <a:rPr lang="en-US" sz="2400" b="0" i="0" smtClean="0">
                        <a:latin typeface="Cambria Math" panose="02040503050406030204" pitchFamily="18" charset="0"/>
                        <a:ea typeface="Karla" charset="0"/>
                        <a:cs typeface="Karla" charset="0"/>
                      </a:rPr>
                      <m:t>find</m:t>
                    </m:r>
                    <m:r>
                      <a:rPr lang="en-US" sz="2400" b="0" i="0" smtClean="0">
                        <a:latin typeface="Cambria Math" panose="02040503050406030204" pitchFamily="18" charset="0"/>
                        <a:ea typeface="Karla" charset="0"/>
                        <a:cs typeface="Karla" charset="0"/>
                      </a:rPr>
                      <m:t> </m:t>
                    </m:r>
                    <m:acc>
                      <m:accPr>
                        <m:chr m:val="̂"/>
                        <m:ctrlPr>
                          <a:rPr lang="en-US" sz="2400" i="1" smtClean="0">
                            <a:latin typeface="Cambria Math" panose="02040503050406030204" pitchFamily="18" charset="0"/>
                            <a:ea typeface="Karla" charset="0"/>
                            <a:cs typeface="Karla" charset="0"/>
                          </a:rPr>
                        </m:ctrlPr>
                      </m:accPr>
                      <m:e>
                        <m:r>
                          <a:rPr lang="en-US" sz="2400" b="0" i="1" smtClean="0">
                            <a:latin typeface="Cambria Math" panose="02040503050406030204" pitchFamily="18" charset="0"/>
                            <a:ea typeface="Karla" charset="0"/>
                            <a:cs typeface="Karla" charset="0"/>
                          </a:rPr>
                          <m:t>𝑓</m:t>
                        </m:r>
                      </m:e>
                    </m:acc>
                    <m:d>
                      <m:dPr>
                        <m:ctrlPr>
                          <a:rPr lang="en-US" sz="2400" b="0" i="1" smtClean="0">
                            <a:latin typeface="Cambria Math" panose="02040503050406030204" pitchFamily="18" charset="0"/>
                            <a:ea typeface="Karla" charset="0"/>
                            <a:cs typeface="Karla" charset="0"/>
                          </a:rPr>
                        </m:ctrlPr>
                      </m:dPr>
                      <m:e>
                        <m:r>
                          <a:rPr lang="en-US" sz="2400" b="0" i="1" smtClean="0">
                            <a:latin typeface="Cambria Math" panose="02040503050406030204" pitchFamily="18" charset="0"/>
                            <a:ea typeface="Karla" charset="0"/>
                            <a:cs typeface="Karla" charset="0"/>
                          </a:rPr>
                          <m:t>𝑥</m:t>
                        </m:r>
                      </m:e>
                    </m:d>
                    <m:r>
                      <a:rPr lang="en-US" sz="2400" b="0" i="1" smtClean="0">
                        <a:latin typeface="Cambria Math" panose="02040503050406030204" pitchFamily="18" charset="0"/>
                        <a:ea typeface="Karla" charset="0"/>
                        <a:cs typeface="Karla" charset="0"/>
                      </a:rPr>
                      <m:t>?</m:t>
                    </m:r>
                  </m:oMath>
                </a14:m>
                <a:endParaRPr lang="en-US" sz="2400" dirty="0">
                  <a:latin typeface="Karla" charset="0"/>
                  <a:ea typeface="Karla" charset="0"/>
                  <a:cs typeface="Karla" charset="0"/>
                </a:endParaRPr>
              </a:p>
            </p:txBody>
          </p:sp>
        </mc:Choice>
        <mc:Fallback xmlns="">
          <p:sp>
            <p:nvSpPr>
              <p:cNvPr id="22" name="TextBox 21"/>
              <p:cNvSpPr txBox="1">
                <a:spLocks noRot="1" noChangeAspect="1" noMove="1" noResize="1" noEditPoints="1" noAdjustHandles="1" noChangeArrowheads="1" noChangeShapeType="1" noTextEdit="1"/>
              </p:cNvSpPr>
              <p:nvPr/>
            </p:nvSpPr>
            <p:spPr>
              <a:xfrm>
                <a:off x="661190" y="956458"/>
                <a:ext cx="3044103" cy="482440"/>
              </a:xfrm>
              <a:prstGeom prst="rect">
                <a:avLst/>
              </a:prstGeom>
              <a:blipFill rotWithShape="0">
                <a:blip r:embed="rId4"/>
                <a:stretch>
                  <a:fillRect l="-3000" t="-5063" b="-29114"/>
                </a:stretch>
              </a:blipFill>
            </p:spPr>
            <p:txBody>
              <a:bodyPr/>
              <a:lstStyle/>
              <a:p>
                <a:r>
                  <a:rPr lang="en-US">
                    <a:noFill/>
                  </a:rPr>
                  <a:t> </a:t>
                </a:r>
              </a:p>
            </p:txBody>
          </p:sp>
        </mc:Fallback>
      </mc:AlternateContent>
      <p:sp>
        <p:nvSpPr>
          <p:cNvPr id="5" name="Freeform 4"/>
          <p:cNvSpPr/>
          <p:nvPr/>
        </p:nvSpPr>
        <p:spPr>
          <a:xfrm>
            <a:off x="7013897" y="1979112"/>
            <a:ext cx="45719" cy="3118981"/>
          </a:xfrm>
          <a:custGeom>
            <a:avLst/>
            <a:gdLst>
              <a:gd name="connsiteX0" fmla="*/ 88360 w 188568"/>
              <a:gd name="connsiteY0" fmla="*/ 3056351 h 3056351"/>
              <a:gd name="connsiteX1" fmla="*/ 75834 w 188568"/>
              <a:gd name="connsiteY1" fmla="*/ 2906039 h 3056351"/>
              <a:gd name="connsiteX2" fmla="*/ 63308 w 188568"/>
              <a:gd name="connsiteY2" fmla="*/ 2843409 h 3056351"/>
              <a:gd name="connsiteX3" fmla="*/ 38256 w 188568"/>
              <a:gd name="connsiteY3" fmla="*/ 2743200 h 3056351"/>
              <a:gd name="connsiteX4" fmla="*/ 13204 w 188568"/>
              <a:gd name="connsiteY4" fmla="*/ 2655518 h 3056351"/>
              <a:gd name="connsiteX5" fmla="*/ 13204 w 188568"/>
              <a:gd name="connsiteY5" fmla="*/ 2242159 h 3056351"/>
              <a:gd name="connsiteX6" fmla="*/ 38256 w 188568"/>
              <a:gd name="connsiteY6" fmla="*/ 2204581 h 3056351"/>
              <a:gd name="connsiteX7" fmla="*/ 50782 w 188568"/>
              <a:gd name="connsiteY7" fmla="*/ 2167003 h 3056351"/>
              <a:gd name="connsiteX8" fmla="*/ 75834 w 188568"/>
              <a:gd name="connsiteY8" fmla="*/ 2116899 h 3056351"/>
              <a:gd name="connsiteX9" fmla="*/ 100886 w 188568"/>
              <a:gd name="connsiteY9" fmla="*/ 2016691 h 3056351"/>
              <a:gd name="connsiteX10" fmla="*/ 138464 w 188568"/>
              <a:gd name="connsiteY10" fmla="*/ 1929009 h 3056351"/>
              <a:gd name="connsiteX11" fmla="*/ 150990 w 188568"/>
              <a:gd name="connsiteY11" fmla="*/ 1878905 h 3056351"/>
              <a:gd name="connsiteX12" fmla="*/ 163516 w 188568"/>
              <a:gd name="connsiteY12" fmla="*/ 1841327 h 3056351"/>
              <a:gd name="connsiteX13" fmla="*/ 188568 w 188568"/>
              <a:gd name="connsiteY13" fmla="*/ 1753644 h 3056351"/>
              <a:gd name="connsiteX14" fmla="*/ 163516 w 188568"/>
              <a:gd name="connsiteY14" fmla="*/ 1590806 h 3056351"/>
              <a:gd name="connsiteX15" fmla="*/ 150990 w 188568"/>
              <a:gd name="connsiteY15" fmla="*/ 1528176 h 3056351"/>
              <a:gd name="connsiteX16" fmla="*/ 125938 w 188568"/>
              <a:gd name="connsiteY16" fmla="*/ 1453020 h 3056351"/>
              <a:gd name="connsiteX17" fmla="*/ 75834 w 188568"/>
              <a:gd name="connsiteY17" fmla="*/ 713984 h 3056351"/>
              <a:gd name="connsiteX18" fmla="*/ 50782 w 188568"/>
              <a:gd name="connsiteY18" fmla="*/ 538620 h 3056351"/>
              <a:gd name="connsiteX19" fmla="*/ 38256 w 188568"/>
              <a:gd name="connsiteY19" fmla="*/ 475990 h 3056351"/>
              <a:gd name="connsiteX20" fmla="*/ 13204 w 188568"/>
              <a:gd name="connsiteY20" fmla="*/ 350729 h 3056351"/>
              <a:gd name="connsiteX21" fmla="*/ 678 w 188568"/>
              <a:gd name="connsiteY21" fmla="*/ 0 h 3056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88568" h="3056351">
                <a:moveTo>
                  <a:pt x="88360" y="3056351"/>
                </a:moveTo>
                <a:cubicBezTo>
                  <a:pt x="84185" y="3006247"/>
                  <a:pt x="81709" y="2955972"/>
                  <a:pt x="75834" y="2906039"/>
                </a:cubicBezTo>
                <a:cubicBezTo>
                  <a:pt x="73346" y="2884895"/>
                  <a:pt x="68095" y="2864154"/>
                  <a:pt x="63308" y="2843409"/>
                </a:cubicBezTo>
                <a:cubicBezTo>
                  <a:pt x="55566" y="2809860"/>
                  <a:pt x="46607" y="2776603"/>
                  <a:pt x="38256" y="2743200"/>
                </a:cubicBezTo>
                <a:cubicBezTo>
                  <a:pt x="22528" y="2680288"/>
                  <a:pt x="31174" y="2709427"/>
                  <a:pt x="13204" y="2655518"/>
                </a:cubicBezTo>
                <a:cubicBezTo>
                  <a:pt x="3305" y="2497137"/>
                  <a:pt x="-10755" y="2401885"/>
                  <a:pt x="13204" y="2242159"/>
                </a:cubicBezTo>
                <a:cubicBezTo>
                  <a:pt x="15437" y="2227271"/>
                  <a:pt x="31523" y="2218046"/>
                  <a:pt x="38256" y="2204581"/>
                </a:cubicBezTo>
                <a:cubicBezTo>
                  <a:pt x="44161" y="2192771"/>
                  <a:pt x="45581" y="2179139"/>
                  <a:pt x="50782" y="2167003"/>
                </a:cubicBezTo>
                <a:cubicBezTo>
                  <a:pt x="58138" y="2149840"/>
                  <a:pt x="68478" y="2134062"/>
                  <a:pt x="75834" y="2116899"/>
                </a:cubicBezTo>
                <a:cubicBezTo>
                  <a:pt x="93014" y="2076813"/>
                  <a:pt x="89123" y="2063744"/>
                  <a:pt x="100886" y="2016691"/>
                </a:cubicBezTo>
                <a:cubicBezTo>
                  <a:pt x="116439" y="1954481"/>
                  <a:pt x="111578" y="2000706"/>
                  <a:pt x="138464" y="1929009"/>
                </a:cubicBezTo>
                <a:cubicBezTo>
                  <a:pt x="144509" y="1912890"/>
                  <a:pt x="146261" y="1895458"/>
                  <a:pt x="150990" y="1878905"/>
                </a:cubicBezTo>
                <a:cubicBezTo>
                  <a:pt x="154617" y="1866209"/>
                  <a:pt x="159889" y="1854023"/>
                  <a:pt x="163516" y="1841327"/>
                </a:cubicBezTo>
                <a:cubicBezTo>
                  <a:pt x="194973" y="1731228"/>
                  <a:pt x="158535" y="1843743"/>
                  <a:pt x="188568" y="1753644"/>
                </a:cubicBezTo>
                <a:cubicBezTo>
                  <a:pt x="168846" y="1576150"/>
                  <a:pt x="187623" y="1699286"/>
                  <a:pt x="163516" y="1590806"/>
                </a:cubicBezTo>
                <a:cubicBezTo>
                  <a:pt x="158898" y="1570023"/>
                  <a:pt x="156592" y="1548716"/>
                  <a:pt x="150990" y="1528176"/>
                </a:cubicBezTo>
                <a:cubicBezTo>
                  <a:pt x="144042" y="1502699"/>
                  <a:pt x="125938" y="1453020"/>
                  <a:pt x="125938" y="1453020"/>
                </a:cubicBezTo>
                <a:cubicBezTo>
                  <a:pt x="107209" y="685150"/>
                  <a:pt x="143497" y="1187623"/>
                  <a:pt x="75834" y="713984"/>
                </a:cubicBezTo>
                <a:cubicBezTo>
                  <a:pt x="67483" y="655529"/>
                  <a:pt x="62362" y="596521"/>
                  <a:pt x="50782" y="538620"/>
                </a:cubicBezTo>
                <a:cubicBezTo>
                  <a:pt x="46607" y="517743"/>
                  <a:pt x="41756" y="496990"/>
                  <a:pt x="38256" y="475990"/>
                </a:cubicBezTo>
                <a:cubicBezTo>
                  <a:pt x="19065" y="360843"/>
                  <a:pt x="37212" y="422753"/>
                  <a:pt x="13204" y="350729"/>
                </a:cubicBezTo>
                <a:cubicBezTo>
                  <a:pt x="8874" y="233825"/>
                  <a:pt x="678" y="116984"/>
                  <a:pt x="678" y="0"/>
                </a:cubicBezTo>
              </a:path>
            </a:pathLst>
          </a:custGeom>
          <a:noFill/>
          <a:ln w="19050">
            <a:solidFill>
              <a:schemeClr val="tx2"/>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ounded Rectangular Callout 13"/>
          <p:cNvSpPr/>
          <p:nvPr/>
        </p:nvSpPr>
        <p:spPr>
          <a:xfrm flipH="1">
            <a:off x="9133095" y="3831369"/>
            <a:ext cx="1351190" cy="523073"/>
          </a:xfrm>
          <a:prstGeom prst="wedgeRoundRectCallout">
            <a:avLst>
              <a:gd name="adj1" fmla="val 202113"/>
              <a:gd name="adj2" fmla="val 185117"/>
              <a:gd name="adj3" fmla="val 16667"/>
            </a:avLst>
          </a:prstGeom>
          <a:noFill/>
          <a:ln w="15875" cap="rnd" cmpd="thickThi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solidFill>
                  <a:schemeClr val="tx1"/>
                </a:solidFill>
                <a:latin typeface="Karla" charset="0"/>
                <a:ea typeface="Karla" charset="0"/>
                <a:cs typeface="Karla" charset="0"/>
              </a:rPr>
              <a:t>or this one?</a:t>
            </a:r>
          </a:p>
        </p:txBody>
      </p:sp>
      <p:sp>
        <p:nvSpPr>
          <p:cNvPr id="10" name="Connector 9"/>
          <p:cNvSpPr/>
          <p:nvPr/>
        </p:nvSpPr>
        <p:spPr>
          <a:xfrm flipH="1">
            <a:off x="6991036" y="5076514"/>
            <a:ext cx="91440" cy="91440"/>
          </a:xfrm>
          <a:prstGeom prst="flowChartConnector">
            <a:avLst/>
          </a:prstGeom>
          <a:solidFill>
            <a:schemeClr val="tx1">
              <a:lumMod val="75000"/>
              <a:lumOff val="2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3673F545-A6FE-664D-9AAC-AE47A939464C}"/>
              </a:ext>
            </a:extLst>
          </p:cNvPr>
          <p:cNvPicPr>
            <a:picLocks noChangeAspect="1"/>
          </p:cNvPicPr>
          <p:nvPr/>
        </p:nvPicPr>
        <p:blipFill>
          <a:blip r:embed="rId5"/>
          <a:stretch>
            <a:fillRect/>
          </a:stretch>
        </p:blipFill>
        <p:spPr>
          <a:xfrm>
            <a:off x="2615181" y="1461334"/>
            <a:ext cx="6857999" cy="4571999"/>
          </a:xfrm>
          <a:prstGeom prst="rect">
            <a:avLst/>
          </a:prstGeom>
        </p:spPr>
      </p:pic>
    </p:spTree>
    <p:extLst>
      <p:ext uri="{BB962C8B-B14F-4D97-AF65-F5344CB8AC3E}">
        <p14:creationId xmlns:p14="http://schemas.microsoft.com/office/powerpoint/2010/main" val="4665111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Statistical Model</a:t>
            </a:r>
          </a:p>
        </p:txBody>
      </p:sp>
      <p:sp>
        <p:nvSpPr>
          <p:cNvPr id="4" name="Slide Number Placeholder 3"/>
          <p:cNvSpPr>
            <a:spLocks noGrp="1"/>
          </p:cNvSpPr>
          <p:nvPr>
            <p:ph type="sldNum" sz="quarter" idx="12"/>
          </p:nvPr>
        </p:nvSpPr>
        <p:spPr>
          <a:xfrm>
            <a:off x="8506799" y="6313606"/>
            <a:ext cx="2844800" cy="365125"/>
          </a:xfrm>
        </p:spPr>
        <p:txBody>
          <a:bodyPr/>
          <a:lstStyle/>
          <a:p>
            <a:fld id="{81B7CCDB-6D39-0547-B7B3-C80E39D6513A}" type="slidenum">
              <a:rPr lang="en-US" smtClean="0"/>
              <a:t>21</a:t>
            </a:fld>
            <a:endParaRPr lang="en-US" dirty="0"/>
          </a:p>
        </p:txBody>
      </p:sp>
      <mc:AlternateContent xmlns:mc="http://schemas.openxmlformats.org/markup-compatibility/2006" xmlns:a14="http://schemas.microsoft.com/office/drawing/2010/main">
        <mc:Choice Requires="a14">
          <p:sp>
            <p:nvSpPr>
              <p:cNvPr id="8" name="TextBox 7"/>
              <p:cNvSpPr txBox="1"/>
              <p:nvPr/>
            </p:nvSpPr>
            <p:spPr>
              <a:xfrm>
                <a:off x="655958" y="902522"/>
                <a:ext cx="7814768" cy="625812"/>
              </a:xfrm>
              <a:prstGeom prst="rect">
                <a:avLst/>
              </a:prstGeom>
              <a:noFill/>
            </p:spPr>
            <p:txBody>
              <a:bodyPr wrap="none" rtlCol="0">
                <a:spAutoFit/>
              </a:bodyPr>
              <a:lstStyle/>
              <a:p>
                <a:r>
                  <a:rPr lang="en-US" sz="2400" dirty="0">
                    <a:solidFill>
                      <a:schemeClr val="tx1">
                        <a:lumMod val="75000"/>
                        <a:lumOff val="25000"/>
                      </a:schemeClr>
                    </a:solidFill>
                    <a:latin typeface="Karla" charset="0"/>
                    <a:ea typeface="Karla" charset="0"/>
                    <a:cs typeface="Karla" charset="0"/>
                  </a:rPr>
                  <a:t>Simple idea is to take the mean of all </a:t>
                </a:r>
                <a:r>
                  <a:rPr lang="en-US" sz="2400" i="1" dirty="0">
                    <a:solidFill>
                      <a:schemeClr val="tx1">
                        <a:lumMod val="75000"/>
                        <a:lumOff val="25000"/>
                      </a:schemeClr>
                    </a:solidFill>
                    <a:latin typeface="Karla" charset="0"/>
                    <a:ea typeface="Karla" charset="0"/>
                    <a:cs typeface="Karla" charset="0"/>
                  </a:rPr>
                  <a:t>y’s</a:t>
                </a:r>
                <a:r>
                  <a:rPr lang="en-US" sz="2400" dirty="0">
                    <a:solidFill>
                      <a:schemeClr val="tx1">
                        <a:lumMod val="75000"/>
                        <a:lumOff val="25000"/>
                      </a:schemeClr>
                    </a:solidFill>
                    <a:latin typeface="Karla" charset="0"/>
                    <a:ea typeface="Karla" charset="0"/>
                    <a:cs typeface="Karla" charset="0"/>
                  </a:rPr>
                  <a:t>, </a:t>
                </a:r>
                <a14:m>
                  <m:oMath xmlns:m="http://schemas.openxmlformats.org/officeDocument/2006/math">
                    <m:acc>
                      <m:accPr>
                        <m:chr m:val="̂"/>
                        <m:ctrlPr>
                          <a:rPr lang="en-US" sz="2400" b="0" i="1" dirty="0" smtClean="0">
                            <a:solidFill>
                              <a:schemeClr val="tx1">
                                <a:lumMod val="75000"/>
                                <a:lumOff val="25000"/>
                              </a:schemeClr>
                            </a:solidFill>
                            <a:latin typeface="Cambria Math" panose="02040503050406030204" pitchFamily="18" charset="0"/>
                            <a:ea typeface="Karla" charset="0"/>
                            <a:cs typeface="Karla" charset="0"/>
                          </a:rPr>
                        </m:ctrlPr>
                      </m:accPr>
                      <m:e>
                        <m:r>
                          <a:rPr lang="en-US" sz="2400" b="0" i="1" dirty="0" smtClean="0">
                            <a:solidFill>
                              <a:schemeClr val="tx1">
                                <a:lumMod val="75000"/>
                                <a:lumOff val="25000"/>
                              </a:schemeClr>
                            </a:solidFill>
                            <a:latin typeface="Cambria Math" panose="02040503050406030204" pitchFamily="18" charset="0"/>
                            <a:ea typeface="Karla" charset="0"/>
                            <a:cs typeface="Karla" charset="0"/>
                          </a:rPr>
                          <m:t>𝑓</m:t>
                        </m:r>
                      </m:e>
                    </m:acc>
                    <m:d>
                      <m:dPr>
                        <m:ctrlPr>
                          <a:rPr lang="en-US" sz="2400" b="0" i="1" dirty="0" smtClean="0">
                            <a:solidFill>
                              <a:schemeClr val="tx1">
                                <a:lumMod val="75000"/>
                                <a:lumOff val="25000"/>
                              </a:schemeClr>
                            </a:solidFill>
                            <a:latin typeface="Cambria Math" panose="02040503050406030204" pitchFamily="18" charset="0"/>
                            <a:ea typeface="Karla" charset="0"/>
                            <a:cs typeface="Karla" charset="0"/>
                          </a:rPr>
                        </m:ctrlPr>
                      </m:dPr>
                      <m:e>
                        <m:r>
                          <a:rPr lang="en-US" sz="2400" b="0" i="1" dirty="0" smtClean="0">
                            <a:solidFill>
                              <a:schemeClr val="tx1">
                                <a:lumMod val="75000"/>
                                <a:lumOff val="25000"/>
                              </a:schemeClr>
                            </a:solidFill>
                            <a:latin typeface="Cambria Math" panose="02040503050406030204" pitchFamily="18" charset="0"/>
                            <a:ea typeface="Karla" charset="0"/>
                            <a:cs typeface="Karla" charset="0"/>
                          </a:rPr>
                          <m:t>𝑥</m:t>
                        </m:r>
                      </m:e>
                    </m:d>
                    <m:r>
                      <a:rPr lang="en-US" sz="2400" b="0" i="1" dirty="0" smtClean="0">
                        <a:solidFill>
                          <a:schemeClr val="tx1">
                            <a:lumMod val="75000"/>
                            <a:lumOff val="25000"/>
                          </a:schemeClr>
                        </a:solidFill>
                        <a:latin typeface="Cambria Math" panose="02040503050406030204" pitchFamily="18" charset="0"/>
                        <a:ea typeface="Karla" charset="0"/>
                        <a:cs typeface="Karla" charset="0"/>
                      </a:rPr>
                      <m:t>=</m:t>
                    </m:r>
                    <m:f>
                      <m:fPr>
                        <m:ctrlPr>
                          <a:rPr lang="mr-IN" sz="2400" b="0" i="1" dirty="0" smtClean="0">
                            <a:solidFill>
                              <a:schemeClr val="tx1">
                                <a:lumMod val="75000"/>
                                <a:lumOff val="25000"/>
                              </a:schemeClr>
                            </a:solidFill>
                            <a:latin typeface="Cambria Math" panose="02040503050406030204" pitchFamily="18" charset="0"/>
                            <a:ea typeface="Karla" charset="0"/>
                            <a:cs typeface="Karla" charset="0"/>
                          </a:rPr>
                        </m:ctrlPr>
                      </m:fPr>
                      <m:num>
                        <m:r>
                          <a:rPr lang="en-US" sz="2400" b="0" i="1" dirty="0" smtClean="0">
                            <a:solidFill>
                              <a:schemeClr val="tx1">
                                <a:lumMod val="75000"/>
                                <a:lumOff val="25000"/>
                              </a:schemeClr>
                            </a:solidFill>
                            <a:latin typeface="Cambria Math" panose="02040503050406030204" pitchFamily="18" charset="0"/>
                            <a:ea typeface="Karla" charset="0"/>
                            <a:cs typeface="Karla" charset="0"/>
                          </a:rPr>
                          <m:t>1</m:t>
                        </m:r>
                      </m:num>
                      <m:den>
                        <m:r>
                          <a:rPr lang="en-US" sz="2400" b="0" i="1" dirty="0" smtClean="0">
                            <a:solidFill>
                              <a:schemeClr val="tx1">
                                <a:lumMod val="75000"/>
                                <a:lumOff val="25000"/>
                              </a:schemeClr>
                            </a:solidFill>
                            <a:latin typeface="Cambria Math" panose="02040503050406030204" pitchFamily="18" charset="0"/>
                            <a:ea typeface="Karla" charset="0"/>
                            <a:cs typeface="Karla" charset="0"/>
                          </a:rPr>
                          <m:t>𝑛</m:t>
                        </m:r>
                      </m:den>
                    </m:f>
                    <m:nary>
                      <m:naryPr>
                        <m:chr m:val="∑"/>
                        <m:ctrlPr>
                          <a:rPr lang="is-IS" sz="2400" b="0" i="1" dirty="0" smtClean="0">
                            <a:solidFill>
                              <a:schemeClr val="tx1">
                                <a:lumMod val="75000"/>
                                <a:lumOff val="25000"/>
                              </a:schemeClr>
                            </a:solidFill>
                            <a:latin typeface="Cambria Math" panose="02040503050406030204" pitchFamily="18" charset="0"/>
                            <a:ea typeface="Karla" charset="0"/>
                            <a:cs typeface="Karla" charset="0"/>
                          </a:rPr>
                        </m:ctrlPr>
                      </m:naryPr>
                      <m:sub>
                        <m:r>
                          <m:rPr>
                            <m:brk m:alnAt="23"/>
                          </m:rPr>
                          <a:rPr lang="en-US" sz="2400" b="0" i="1" dirty="0" smtClean="0">
                            <a:solidFill>
                              <a:schemeClr val="tx1">
                                <a:lumMod val="75000"/>
                                <a:lumOff val="25000"/>
                              </a:schemeClr>
                            </a:solidFill>
                            <a:latin typeface="Cambria Math" panose="02040503050406030204" pitchFamily="18" charset="0"/>
                            <a:ea typeface="Karla" charset="0"/>
                            <a:cs typeface="Karla" charset="0"/>
                          </a:rPr>
                          <m:t>1</m:t>
                        </m:r>
                      </m:sub>
                      <m:sup>
                        <m:r>
                          <a:rPr lang="en-US" sz="2400" b="0" i="1" dirty="0" smtClean="0">
                            <a:solidFill>
                              <a:schemeClr val="tx1">
                                <a:lumMod val="75000"/>
                                <a:lumOff val="25000"/>
                              </a:schemeClr>
                            </a:solidFill>
                            <a:latin typeface="Cambria Math" panose="02040503050406030204" pitchFamily="18" charset="0"/>
                            <a:ea typeface="Karla" charset="0"/>
                            <a:cs typeface="Karla" charset="0"/>
                          </a:rPr>
                          <m:t>𝑛</m:t>
                        </m:r>
                      </m:sup>
                      <m:e>
                        <m:sSub>
                          <m:sSubPr>
                            <m:ctrlPr>
                              <a:rPr lang="en-US" sz="2400" b="0" i="1" dirty="0" smtClean="0">
                                <a:solidFill>
                                  <a:schemeClr val="tx1">
                                    <a:lumMod val="75000"/>
                                    <a:lumOff val="25000"/>
                                  </a:schemeClr>
                                </a:solidFill>
                                <a:latin typeface="Cambria Math" panose="02040503050406030204" pitchFamily="18" charset="0"/>
                                <a:ea typeface="Karla" charset="0"/>
                                <a:cs typeface="Karla" charset="0"/>
                              </a:rPr>
                            </m:ctrlPr>
                          </m:sSubPr>
                          <m:e>
                            <m:r>
                              <a:rPr lang="en-US" sz="2400" b="0" i="1" dirty="0" smtClean="0">
                                <a:solidFill>
                                  <a:schemeClr val="tx1">
                                    <a:lumMod val="75000"/>
                                    <a:lumOff val="25000"/>
                                  </a:schemeClr>
                                </a:solidFill>
                                <a:latin typeface="Cambria Math" panose="02040503050406030204" pitchFamily="18" charset="0"/>
                                <a:ea typeface="Karla" charset="0"/>
                                <a:cs typeface="Karla" charset="0"/>
                              </a:rPr>
                              <m:t>𝑦</m:t>
                            </m:r>
                          </m:e>
                          <m:sub>
                            <m:r>
                              <a:rPr lang="en-US" sz="2400" b="0" i="1" dirty="0" smtClean="0">
                                <a:solidFill>
                                  <a:schemeClr val="tx1">
                                    <a:lumMod val="75000"/>
                                    <a:lumOff val="25000"/>
                                  </a:schemeClr>
                                </a:solidFill>
                                <a:latin typeface="Cambria Math" panose="02040503050406030204" pitchFamily="18" charset="0"/>
                                <a:ea typeface="Karla" charset="0"/>
                                <a:cs typeface="Karla" charset="0"/>
                              </a:rPr>
                              <m:t>𝑖</m:t>
                            </m:r>
                          </m:sub>
                        </m:sSub>
                      </m:e>
                    </m:nary>
                  </m:oMath>
                </a14:m>
                <a:endParaRPr lang="en-US" dirty="0">
                  <a:solidFill>
                    <a:schemeClr val="tx1">
                      <a:lumMod val="75000"/>
                      <a:lumOff val="25000"/>
                    </a:schemeClr>
                  </a:solidFill>
                  <a:latin typeface="Karla" charset="0"/>
                  <a:ea typeface="Karla" charset="0"/>
                  <a:cs typeface="Karla" charset="0"/>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655958" y="902522"/>
                <a:ext cx="7814768" cy="625812"/>
              </a:xfrm>
              <a:prstGeom prst="rect">
                <a:avLst/>
              </a:prstGeom>
              <a:blipFill rotWithShape="0">
                <a:blip r:embed="rId3"/>
                <a:stretch>
                  <a:fillRect l="-1248" b="-8738"/>
                </a:stretch>
              </a:blipFill>
            </p:spPr>
            <p:txBody>
              <a:bodyPr/>
              <a:lstStyle/>
              <a:p>
                <a:r>
                  <a:rPr lang="en-US">
                    <a:noFill/>
                  </a:rPr>
                  <a:t> </a:t>
                </a:r>
              </a:p>
            </p:txBody>
          </p:sp>
        </mc:Fallback>
      </mc:AlternateContent>
      <p:cxnSp>
        <p:nvCxnSpPr>
          <p:cNvPr id="11" name="Straight Arrow Connector 10"/>
          <p:cNvCxnSpPr/>
          <p:nvPr/>
        </p:nvCxnSpPr>
        <p:spPr>
          <a:xfrm flipH="1">
            <a:off x="7302674" y="1831686"/>
            <a:ext cx="66722" cy="1800862"/>
          </a:xfrm>
          <a:prstGeom prst="straightConnector1">
            <a:avLst/>
          </a:prstGeom>
          <a:ln>
            <a:solidFill>
              <a:schemeClr val="tx2"/>
            </a:solidFill>
            <a:headEnd w="lg" len="lg"/>
            <a:tailEnd type="triangle"/>
          </a:ln>
          <a:effectLst/>
        </p:spPr>
        <p:style>
          <a:lnRef idx="2">
            <a:schemeClr val="accent1"/>
          </a:lnRef>
          <a:fillRef idx="0">
            <a:schemeClr val="accent1"/>
          </a:fillRef>
          <a:effectRef idx="1">
            <a:schemeClr val="accent1"/>
          </a:effectRef>
          <a:fontRef idx="minor">
            <a:schemeClr val="tx1"/>
          </a:fontRef>
        </p:style>
      </p:cxnSp>
      <p:sp>
        <p:nvSpPr>
          <p:cNvPr id="13" name="Left Brace 12"/>
          <p:cNvSpPr/>
          <p:nvPr/>
        </p:nvSpPr>
        <p:spPr>
          <a:xfrm rot="16200000">
            <a:off x="7193073" y="714316"/>
            <a:ext cx="352646" cy="1770518"/>
          </a:xfrm>
          <a:prstGeom prst="leftBrace">
            <a:avLst/>
          </a:prstGeom>
          <a:ln>
            <a:solidFill>
              <a:schemeClr val="tx2">
                <a:lumMod val="75000"/>
              </a:schemeClr>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 name="Freeform 8"/>
          <p:cNvSpPr/>
          <p:nvPr/>
        </p:nvSpPr>
        <p:spPr>
          <a:xfrm>
            <a:off x="7256955" y="1957841"/>
            <a:ext cx="45719" cy="3118981"/>
          </a:xfrm>
          <a:custGeom>
            <a:avLst/>
            <a:gdLst>
              <a:gd name="connsiteX0" fmla="*/ 88360 w 188568"/>
              <a:gd name="connsiteY0" fmla="*/ 3056351 h 3056351"/>
              <a:gd name="connsiteX1" fmla="*/ 75834 w 188568"/>
              <a:gd name="connsiteY1" fmla="*/ 2906039 h 3056351"/>
              <a:gd name="connsiteX2" fmla="*/ 63308 w 188568"/>
              <a:gd name="connsiteY2" fmla="*/ 2843409 h 3056351"/>
              <a:gd name="connsiteX3" fmla="*/ 38256 w 188568"/>
              <a:gd name="connsiteY3" fmla="*/ 2743200 h 3056351"/>
              <a:gd name="connsiteX4" fmla="*/ 13204 w 188568"/>
              <a:gd name="connsiteY4" fmla="*/ 2655518 h 3056351"/>
              <a:gd name="connsiteX5" fmla="*/ 13204 w 188568"/>
              <a:gd name="connsiteY5" fmla="*/ 2242159 h 3056351"/>
              <a:gd name="connsiteX6" fmla="*/ 38256 w 188568"/>
              <a:gd name="connsiteY6" fmla="*/ 2204581 h 3056351"/>
              <a:gd name="connsiteX7" fmla="*/ 50782 w 188568"/>
              <a:gd name="connsiteY7" fmla="*/ 2167003 h 3056351"/>
              <a:gd name="connsiteX8" fmla="*/ 75834 w 188568"/>
              <a:gd name="connsiteY8" fmla="*/ 2116899 h 3056351"/>
              <a:gd name="connsiteX9" fmla="*/ 100886 w 188568"/>
              <a:gd name="connsiteY9" fmla="*/ 2016691 h 3056351"/>
              <a:gd name="connsiteX10" fmla="*/ 138464 w 188568"/>
              <a:gd name="connsiteY10" fmla="*/ 1929009 h 3056351"/>
              <a:gd name="connsiteX11" fmla="*/ 150990 w 188568"/>
              <a:gd name="connsiteY11" fmla="*/ 1878905 h 3056351"/>
              <a:gd name="connsiteX12" fmla="*/ 163516 w 188568"/>
              <a:gd name="connsiteY12" fmla="*/ 1841327 h 3056351"/>
              <a:gd name="connsiteX13" fmla="*/ 188568 w 188568"/>
              <a:gd name="connsiteY13" fmla="*/ 1753644 h 3056351"/>
              <a:gd name="connsiteX14" fmla="*/ 163516 w 188568"/>
              <a:gd name="connsiteY14" fmla="*/ 1590806 h 3056351"/>
              <a:gd name="connsiteX15" fmla="*/ 150990 w 188568"/>
              <a:gd name="connsiteY15" fmla="*/ 1528176 h 3056351"/>
              <a:gd name="connsiteX16" fmla="*/ 125938 w 188568"/>
              <a:gd name="connsiteY16" fmla="*/ 1453020 h 3056351"/>
              <a:gd name="connsiteX17" fmla="*/ 75834 w 188568"/>
              <a:gd name="connsiteY17" fmla="*/ 713984 h 3056351"/>
              <a:gd name="connsiteX18" fmla="*/ 50782 w 188568"/>
              <a:gd name="connsiteY18" fmla="*/ 538620 h 3056351"/>
              <a:gd name="connsiteX19" fmla="*/ 38256 w 188568"/>
              <a:gd name="connsiteY19" fmla="*/ 475990 h 3056351"/>
              <a:gd name="connsiteX20" fmla="*/ 13204 w 188568"/>
              <a:gd name="connsiteY20" fmla="*/ 350729 h 3056351"/>
              <a:gd name="connsiteX21" fmla="*/ 678 w 188568"/>
              <a:gd name="connsiteY21" fmla="*/ 0 h 3056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88568" h="3056351">
                <a:moveTo>
                  <a:pt x="88360" y="3056351"/>
                </a:moveTo>
                <a:cubicBezTo>
                  <a:pt x="84185" y="3006247"/>
                  <a:pt x="81709" y="2955972"/>
                  <a:pt x="75834" y="2906039"/>
                </a:cubicBezTo>
                <a:cubicBezTo>
                  <a:pt x="73346" y="2884895"/>
                  <a:pt x="68095" y="2864154"/>
                  <a:pt x="63308" y="2843409"/>
                </a:cubicBezTo>
                <a:cubicBezTo>
                  <a:pt x="55566" y="2809860"/>
                  <a:pt x="46607" y="2776603"/>
                  <a:pt x="38256" y="2743200"/>
                </a:cubicBezTo>
                <a:cubicBezTo>
                  <a:pt x="22528" y="2680288"/>
                  <a:pt x="31174" y="2709427"/>
                  <a:pt x="13204" y="2655518"/>
                </a:cubicBezTo>
                <a:cubicBezTo>
                  <a:pt x="3305" y="2497137"/>
                  <a:pt x="-10755" y="2401885"/>
                  <a:pt x="13204" y="2242159"/>
                </a:cubicBezTo>
                <a:cubicBezTo>
                  <a:pt x="15437" y="2227271"/>
                  <a:pt x="31523" y="2218046"/>
                  <a:pt x="38256" y="2204581"/>
                </a:cubicBezTo>
                <a:cubicBezTo>
                  <a:pt x="44161" y="2192771"/>
                  <a:pt x="45581" y="2179139"/>
                  <a:pt x="50782" y="2167003"/>
                </a:cubicBezTo>
                <a:cubicBezTo>
                  <a:pt x="58138" y="2149840"/>
                  <a:pt x="68478" y="2134062"/>
                  <a:pt x="75834" y="2116899"/>
                </a:cubicBezTo>
                <a:cubicBezTo>
                  <a:pt x="93014" y="2076813"/>
                  <a:pt x="89123" y="2063744"/>
                  <a:pt x="100886" y="2016691"/>
                </a:cubicBezTo>
                <a:cubicBezTo>
                  <a:pt x="116439" y="1954481"/>
                  <a:pt x="111578" y="2000706"/>
                  <a:pt x="138464" y="1929009"/>
                </a:cubicBezTo>
                <a:cubicBezTo>
                  <a:pt x="144509" y="1912890"/>
                  <a:pt x="146261" y="1895458"/>
                  <a:pt x="150990" y="1878905"/>
                </a:cubicBezTo>
                <a:cubicBezTo>
                  <a:pt x="154617" y="1866209"/>
                  <a:pt x="159889" y="1854023"/>
                  <a:pt x="163516" y="1841327"/>
                </a:cubicBezTo>
                <a:cubicBezTo>
                  <a:pt x="194973" y="1731228"/>
                  <a:pt x="158535" y="1843743"/>
                  <a:pt x="188568" y="1753644"/>
                </a:cubicBezTo>
                <a:cubicBezTo>
                  <a:pt x="168846" y="1576150"/>
                  <a:pt x="187623" y="1699286"/>
                  <a:pt x="163516" y="1590806"/>
                </a:cubicBezTo>
                <a:cubicBezTo>
                  <a:pt x="158898" y="1570023"/>
                  <a:pt x="156592" y="1548716"/>
                  <a:pt x="150990" y="1528176"/>
                </a:cubicBezTo>
                <a:cubicBezTo>
                  <a:pt x="144042" y="1502699"/>
                  <a:pt x="125938" y="1453020"/>
                  <a:pt x="125938" y="1453020"/>
                </a:cubicBezTo>
                <a:cubicBezTo>
                  <a:pt x="107209" y="685150"/>
                  <a:pt x="143497" y="1187623"/>
                  <a:pt x="75834" y="713984"/>
                </a:cubicBezTo>
                <a:cubicBezTo>
                  <a:pt x="67483" y="655529"/>
                  <a:pt x="62362" y="596521"/>
                  <a:pt x="50782" y="538620"/>
                </a:cubicBezTo>
                <a:cubicBezTo>
                  <a:pt x="46607" y="517743"/>
                  <a:pt x="41756" y="496990"/>
                  <a:pt x="38256" y="475990"/>
                </a:cubicBezTo>
                <a:cubicBezTo>
                  <a:pt x="19065" y="360843"/>
                  <a:pt x="37212" y="422753"/>
                  <a:pt x="13204" y="350729"/>
                </a:cubicBezTo>
                <a:cubicBezTo>
                  <a:pt x="8874" y="233825"/>
                  <a:pt x="678" y="116984"/>
                  <a:pt x="678" y="0"/>
                </a:cubicBezTo>
              </a:path>
            </a:pathLst>
          </a:custGeom>
          <a:noFill/>
          <a:ln w="19050">
            <a:solidFill>
              <a:schemeClr val="tx2"/>
            </a:solidFill>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Connector 11"/>
          <p:cNvSpPr/>
          <p:nvPr/>
        </p:nvSpPr>
        <p:spPr>
          <a:xfrm flipH="1">
            <a:off x="7226571" y="5076514"/>
            <a:ext cx="91440" cy="91440"/>
          </a:xfrm>
          <a:prstGeom prst="flowChartConnector">
            <a:avLst/>
          </a:prstGeom>
          <a:solidFill>
            <a:schemeClr val="tx1">
              <a:lumMod val="75000"/>
              <a:lumOff val="2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 name="Straight Connector 6"/>
          <p:cNvCxnSpPr/>
          <p:nvPr/>
        </p:nvCxnSpPr>
        <p:spPr>
          <a:xfrm>
            <a:off x="4017818" y="3632548"/>
            <a:ext cx="4765964" cy="0"/>
          </a:xfrm>
          <a:prstGeom prst="line">
            <a:avLst/>
          </a:prstGeom>
          <a:ln w="22225">
            <a:solidFill>
              <a:srgbClr val="C00000"/>
            </a:solidFill>
            <a:prstDash val="dash"/>
          </a:ln>
          <a:effectLst/>
        </p:spPr>
        <p:style>
          <a:lnRef idx="2">
            <a:schemeClr val="accent1"/>
          </a:lnRef>
          <a:fillRef idx="0">
            <a:schemeClr val="accent1"/>
          </a:fillRef>
          <a:effectRef idx="1">
            <a:schemeClr val="accent1"/>
          </a:effectRef>
          <a:fontRef idx="minor">
            <a:schemeClr val="tx1"/>
          </a:fontRef>
        </p:style>
      </p:cxnSp>
      <p:pic>
        <p:nvPicPr>
          <p:cNvPr id="14" name="Picture 13">
            <a:extLst>
              <a:ext uri="{FF2B5EF4-FFF2-40B4-BE49-F238E27FC236}">
                <a16:creationId xmlns:a16="http://schemas.microsoft.com/office/drawing/2014/main" id="{FE446D22-A807-1A44-A630-F024385105B2}"/>
              </a:ext>
            </a:extLst>
          </p:cNvPr>
          <p:cNvPicPr>
            <a:picLocks noChangeAspect="1"/>
          </p:cNvPicPr>
          <p:nvPr/>
        </p:nvPicPr>
        <p:blipFill>
          <a:blip r:embed="rId4"/>
          <a:stretch>
            <a:fillRect/>
          </a:stretch>
        </p:blipFill>
        <p:spPr>
          <a:xfrm>
            <a:off x="2615181" y="1461334"/>
            <a:ext cx="6857999" cy="4571999"/>
          </a:xfrm>
          <a:prstGeom prst="rect">
            <a:avLst/>
          </a:prstGeom>
        </p:spPr>
      </p:pic>
    </p:spTree>
    <p:extLst>
      <p:ext uri="{BB962C8B-B14F-4D97-AF65-F5344CB8AC3E}">
        <p14:creationId xmlns:p14="http://schemas.microsoft.com/office/powerpoint/2010/main" val="2694543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Prediction vs. Estimation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3414" y="1177758"/>
                <a:ext cx="11009294" cy="5035152"/>
              </a:xfrm>
            </p:spPr>
            <p:txBody>
              <a:bodyPr/>
              <a:lstStyle/>
              <a:p>
                <a:pPr>
                  <a:spcAft>
                    <a:spcPts val="1800"/>
                  </a:spcAft>
                </a:pPr>
                <a:r>
                  <a:rPr lang="en-US" sz="2400" dirty="0">
                    <a:latin typeface="Karla" charset="0"/>
                    <a:ea typeface="Karla" charset="0"/>
                    <a:cs typeface="Karla" charset="0"/>
                  </a:rPr>
                  <a:t>For some problems, what's important is obtaining </a:t>
                </a:r>
                <a14:m>
                  <m:oMath xmlns:m="http://schemas.openxmlformats.org/officeDocument/2006/math">
                    <m:acc>
                      <m:accPr>
                        <m:chr m:val="̂"/>
                        <m:ctrlPr>
                          <a:rPr lang="en-US" sz="2400" i="1" smtClean="0">
                            <a:latin typeface="Cambria Math" panose="02040503050406030204" pitchFamily="18" charset="0"/>
                            <a:ea typeface="Karla" charset="0"/>
                            <a:cs typeface="Karla" charset="0"/>
                          </a:rPr>
                        </m:ctrlPr>
                      </m:accPr>
                      <m:e>
                        <m:r>
                          <a:rPr lang="en-US" sz="2400" b="0" i="1" smtClean="0">
                            <a:latin typeface="Cambria Math" panose="02040503050406030204" pitchFamily="18" charset="0"/>
                            <a:ea typeface="Karla" charset="0"/>
                            <a:cs typeface="Karla" charset="0"/>
                          </a:rPr>
                          <m:t>𝑓</m:t>
                        </m:r>
                      </m:e>
                    </m:acc>
                  </m:oMath>
                </a14:m>
                <a:r>
                  <a:rPr lang="en-US" sz="2400" dirty="0">
                    <a:latin typeface="Karla" charset="0"/>
                    <a:ea typeface="Karla" charset="0"/>
                    <a:cs typeface="Karla" charset="0"/>
                  </a:rPr>
                  <a:t>, our estimate of </a:t>
                </a:r>
                <a14:m>
                  <m:oMath xmlns:m="http://schemas.openxmlformats.org/officeDocument/2006/math">
                    <m:r>
                      <a:rPr lang="en-US" sz="2400" b="0" i="1" smtClean="0">
                        <a:latin typeface="Cambria Math" panose="02040503050406030204" pitchFamily="18" charset="0"/>
                        <a:ea typeface="Karla" charset="0"/>
                        <a:cs typeface="Karla" charset="0"/>
                      </a:rPr>
                      <m:t>𝑓</m:t>
                    </m:r>
                  </m:oMath>
                </a14:m>
                <a:r>
                  <a:rPr lang="en-US" sz="2400" dirty="0">
                    <a:latin typeface="Karla" charset="0"/>
                    <a:ea typeface="Karla" charset="0"/>
                    <a:cs typeface="Karla" charset="0"/>
                  </a:rPr>
                  <a:t>. These are called </a:t>
                </a:r>
                <a:r>
                  <a:rPr lang="en-US" sz="2400" b="1" i="1" dirty="0">
                    <a:latin typeface="Karla" charset="0"/>
                    <a:ea typeface="Karla" charset="0"/>
                    <a:cs typeface="Karla" charset="0"/>
                  </a:rPr>
                  <a:t>inference</a:t>
                </a:r>
                <a:r>
                  <a:rPr lang="en-US" sz="2400" dirty="0">
                    <a:latin typeface="Karla" charset="0"/>
                    <a:ea typeface="Karla" charset="0"/>
                    <a:cs typeface="Karla" charset="0"/>
                  </a:rPr>
                  <a:t> problems. </a:t>
                </a:r>
              </a:p>
              <a:p>
                <a:pPr>
                  <a:spcAft>
                    <a:spcPts val="1800"/>
                  </a:spcAft>
                </a:pPr>
                <a:r>
                  <a:rPr lang="en-US" sz="2400" dirty="0">
                    <a:latin typeface="Karla" charset="0"/>
                    <a:ea typeface="Karla" charset="0"/>
                    <a:cs typeface="Karla" charset="0"/>
                  </a:rPr>
                  <a:t>When we use a set of measurements, </a:t>
                </a:r>
                <a14:m>
                  <m:oMath xmlns:m="http://schemas.openxmlformats.org/officeDocument/2006/math">
                    <m:r>
                      <a:rPr lang="en-US" sz="2400" b="0" i="1" smtClean="0">
                        <a:latin typeface="Cambria Math" panose="02040503050406030204" pitchFamily="18" charset="0"/>
                        <a:ea typeface="Karla" charset="0"/>
                        <a:cs typeface="Karla" charset="0"/>
                      </a:rPr>
                      <m:t>(</m:t>
                    </m:r>
                    <m:sSub>
                      <m:sSubPr>
                        <m:ctrlPr>
                          <a:rPr lang="en-US" sz="2400" b="0" i="1" smtClean="0">
                            <a:latin typeface="Cambria Math" panose="02040503050406030204" pitchFamily="18" charset="0"/>
                            <a:ea typeface="Karla" charset="0"/>
                            <a:cs typeface="Karla" charset="0"/>
                          </a:rPr>
                        </m:ctrlPr>
                      </m:sSubPr>
                      <m:e>
                        <m:r>
                          <a:rPr lang="en-US" sz="2400" b="0" i="1" smtClean="0">
                            <a:latin typeface="Cambria Math" panose="02040503050406030204" pitchFamily="18" charset="0"/>
                            <a:ea typeface="Karla" charset="0"/>
                            <a:cs typeface="Karla" charset="0"/>
                          </a:rPr>
                          <m:t>𝑥</m:t>
                        </m:r>
                      </m:e>
                      <m:sub>
                        <m:r>
                          <a:rPr lang="en-US" sz="2400" b="0" i="1" smtClean="0">
                            <a:latin typeface="Cambria Math" panose="02040503050406030204" pitchFamily="18" charset="0"/>
                            <a:ea typeface="Karla" charset="0"/>
                            <a:cs typeface="Karla" charset="0"/>
                          </a:rPr>
                          <m:t>𝑖</m:t>
                        </m:r>
                        <m:r>
                          <a:rPr lang="en-US" sz="2400" b="0" i="1" smtClean="0">
                            <a:latin typeface="Cambria Math" panose="02040503050406030204" pitchFamily="18" charset="0"/>
                            <a:ea typeface="Karla" charset="0"/>
                            <a:cs typeface="Karla" charset="0"/>
                          </a:rPr>
                          <m:t>,1</m:t>
                        </m:r>
                      </m:sub>
                    </m:sSub>
                    <m:r>
                      <a:rPr lang="en-US" sz="2400" b="0" i="1" smtClean="0">
                        <a:latin typeface="Cambria Math" panose="02040503050406030204" pitchFamily="18" charset="0"/>
                        <a:ea typeface="Karla" charset="0"/>
                        <a:cs typeface="Karla" charset="0"/>
                      </a:rPr>
                      <m:t>, …,</m:t>
                    </m:r>
                    <m:sSub>
                      <m:sSubPr>
                        <m:ctrlPr>
                          <a:rPr lang="en-US" sz="2400" i="1">
                            <a:latin typeface="Cambria Math" panose="02040503050406030204" pitchFamily="18" charset="0"/>
                            <a:ea typeface="Karla" charset="0"/>
                            <a:cs typeface="Karla" charset="0"/>
                          </a:rPr>
                        </m:ctrlPr>
                      </m:sSubPr>
                      <m:e>
                        <m:r>
                          <a:rPr lang="en-US" sz="2400" i="1">
                            <a:latin typeface="Cambria Math" panose="02040503050406030204" pitchFamily="18" charset="0"/>
                            <a:ea typeface="Karla" charset="0"/>
                            <a:cs typeface="Karla" charset="0"/>
                          </a:rPr>
                          <m:t>𝑥</m:t>
                        </m:r>
                      </m:e>
                      <m:sub>
                        <m:r>
                          <a:rPr lang="en-US" sz="2400" i="1">
                            <a:latin typeface="Cambria Math" panose="02040503050406030204" pitchFamily="18" charset="0"/>
                            <a:ea typeface="Karla" charset="0"/>
                            <a:cs typeface="Karla" charset="0"/>
                          </a:rPr>
                          <m:t>𝑖</m:t>
                        </m:r>
                        <m:r>
                          <a:rPr lang="en-US" sz="2400" i="1">
                            <a:latin typeface="Cambria Math" panose="02040503050406030204" pitchFamily="18" charset="0"/>
                            <a:ea typeface="Karla" charset="0"/>
                            <a:cs typeface="Karla" charset="0"/>
                          </a:rPr>
                          <m:t>,</m:t>
                        </m:r>
                        <m:r>
                          <a:rPr lang="en-US" sz="2400" b="0" i="1" smtClean="0">
                            <a:latin typeface="Cambria Math" panose="02040503050406030204" pitchFamily="18" charset="0"/>
                            <a:ea typeface="Karla" charset="0"/>
                            <a:cs typeface="Karla" charset="0"/>
                          </a:rPr>
                          <m:t>𝑝</m:t>
                        </m:r>
                      </m:sub>
                    </m:sSub>
                    <m:r>
                      <a:rPr lang="en-US" sz="2400" b="0" i="1" smtClean="0">
                        <a:latin typeface="Cambria Math" panose="02040503050406030204" pitchFamily="18" charset="0"/>
                        <a:ea typeface="Karla" charset="0"/>
                        <a:cs typeface="Karla" charset="0"/>
                      </a:rPr>
                      <m:t>)</m:t>
                    </m:r>
                  </m:oMath>
                </a14:m>
                <a:r>
                  <a:rPr lang="en-US" sz="2400" dirty="0">
                    <a:latin typeface="Karla" charset="0"/>
                    <a:ea typeface="Karla" charset="0"/>
                    <a:cs typeface="Karla" charset="0"/>
                  </a:rPr>
                  <a:t> to predict a value for the response variable, we denote the </a:t>
                </a:r>
                <a:r>
                  <a:rPr lang="en-US" sz="2400" b="1" i="1" dirty="0">
                    <a:latin typeface="Karla" charset="0"/>
                    <a:ea typeface="Karla" charset="0"/>
                    <a:cs typeface="Karla" charset="0"/>
                  </a:rPr>
                  <a:t>predicted</a:t>
                </a:r>
                <a:r>
                  <a:rPr lang="en-US" sz="2400" dirty="0">
                    <a:latin typeface="Karla" charset="0"/>
                    <a:ea typeface="Karla" charset="0"/>
                    <a:cs typeface="Karla" charset="0"/>
                  </a:rPr>
                  <a:t> value by:</a:t>
                </a:r>
              </a:p>
              <a:p>
                <a:pPr marL="274320">
                  <a:spcBef>
                    <a:spcPts val="24"/>
                  </a:spcBef>
                  <a:spcAft>
                    <a:spcPts val="1800"/>
                  </a:spcAft>
                </a:pPr>
                <a:r>
                  <a:rPr lang="en-US" sz="2400" dirty="0">
                    <a:latin typeface="Karla" charset="0"/>
                    <a:ea typeface="Karla" charset="0"/>
                    <a:cs typeface="Karla" charset="0"/>
                  </a:rPr>
                  <a:t>								 </a:t>
                </a:r>
                <a14:m>
                  <m:oMath xmlns:m="http://schemas.openxmlformats.org/officeDocument/2006/math">
                    <m:sSub>
                      <m:sSubPr>
                        <m:ctrlPr>
                          <a:rPr lang="en-US" sz="2400" i="1">
                            <a:latin typeface="Cambria Math" panose="02040503050406030204" pitchFamily="18" charset="0"/>
                            <a:ea typeface="Karla" charset="0"/>
                            <a:cs typeface="Karla" charset="0"/>
                          </a:rPr>
                        </m:ctrlPr>
                      </m:sSubPr>
                      <m:e>
                        <m:acc>
                          <m:accPr>
                            <m:chr m:val="̂"/>
                            <m:ctrlPr>
                              <a:rPr lang="en-US" sz="2400" i="1">
                                <a:latin typeface="Cambria Math" panose="02040503050406030204" pitchFamily="18" charset="0"/>
                                <a:ea typeface="Karla" charset="0"/>
                                <a:cs typeface="Karla" charset="0"/>
                              </a:rPr>
                            </m:ctrlPr>
                          </m:accPr>
                          <m:e>
                            <m:r>
                              <a:rPr lang="en-US" sz="2400" i="1">
                                <a:latin typeface="Cambria Math" panose="02040503050406030204" pitchFamily="18" charset="0"/>
                                <a:ea typeface="Karla" charset="0"/>
                                <a:cs typeface="Karla" charset="0"/>
                              </a:rPr>
                              <m:t>𝑦</m:t>
                            </m:r>
                          </m:e>
                        </m:acc>
                      </m:e>
                      <m:sub>
                        <m:r>
                          <a:rPr lang="en-US" sz="2400" b="0" i="1" smtClean="0">
                            <a:latin typeface="Cambria Math" panose="02040503050406030204" pitchFamily="18" charset="0"/>
                            <a:ea typeface="Karla" charset="0"/>
                            <a:cs typeface="Karla" charset="0"/>
                          </a:rPr>
                          <m:t>𝑖</m:t>
                        </m:r>
                      </m:sub>
                    </m:sSub>
                    <m:r>
                      <a:rPr lang="en-US" sz="2400" i="1">
                        <a:latin typeface="Cambria Math" panose="02040503050406030204" pitchFamily="18" charset="0"/>
                        <a:ea typeface="Karla" charset="0"/>
                        <a:cs typeface="Karla" charset="0"/>
                      </a:rPr>
                      <m:t>=</m:t>
                    </m:r>
                  </m:oMath>
                </a14:m>
                <a:r>
                  <a:rPr lang="en-US" sz="2400" dirty="0">
                    <a:latin typeface="Karla" charset="0"/>
                    <a:ea typeface="Karla" charset="0"/>
                    <a:cs typeface="Karla" charset="0"/>
                  </a:rPr>
                  <a:t> </a:t>
                </a:r>
                <a14:m>
                  <m:oMath xmlns:m="http://schemas.openxmlformats.org/officeDocument/2006/math">
                    <m:acc>
                      <m:accPr>
                        <m:chr m:val="̂"/>
                        <m:ctrlPr>
                          <a:rPr lang="en-US" sz="2400" i="1">
                            <a:latin typeface="Cambria Math" panose="02040503050406030204" pitchFamily="18" charset="0"/>
                            <a:ea typeface="Karla" charset="0"/>
                            <a:cs typeface="Karla" charset="0"/>
                          </a:rPr>
                        </m:ctrlPr>
                      </m:accPr>
                      <m:e>
                        <m:r>
                          <a:rPr lang="en-US" sz="2400" i="1">
                            <a:latin typeface="Cambria Math" panose="02040503050406030204" pitchFamily="18" charset="0"/>
                            <a:ea typeface="Karla" charset="0"/>
                            <a:cs typeface="Karla" charset="0"/>
                          </a:rPr>
                          <m:t>𝑓</m:t>
                        </m:r>
                      </m:e>
                    </m:acc>
                    <m:r>
                      <a:rPr lang="en-US" sz="2400" i="1">
                        <a:latin typeface="Cambria Math" panose="02040503050406030204" pitchFamily="18" charset="0"/>
                        <a:ea typeface="Karla" charset="0"/>
                        <a:cs typeface="Karla" charset="0"/>
                      </a:rPr>
                      <m:t>(</m:t>
                    </m:r>
                    <m:sSub>
                      <m:sSubPr>
                        <m:ctrlPr>
                          <a:rPr lang="en-US" sz="2400" i="1">
                            <a:latin typeface="Cambria Math" panose="02040503050406030204" pitchFamily="18" charset="0"/>
                            <a:ea typeface="Karla" charset="0"/>
                            <a:cs typeface="Karla" charset="0"/>
                          </a:rPr>
                        </m:ctrlPr>
                      </m:sSubPr>
                      <m:e>
                        <m:r>
                          <a:rPr lang="en-US" sz="2400" i="1">
                            <a:latin typeface="Cambria Math" panose="02040503050406030204" pitchFamily="18" charset="0"/>
                            <a:ea typeface="Karla" charset="0"/>
                            <a:cs typeface="Karla" charset="0"/>
                          </a:rPr>
                          <m:t>𝑥</m:t>
                        </m:r>
                      </m:e>
                      <m:sub>
                        <m:r>
                          <a:rPr lang="en-US" sz="2400" i="1">
                            <a:latin typeface="Cambria Math" panose="02040503050406030204" pitchFamily="18" charset="0"/>
                            <a:ea typeface="Karla" charset="0"/>
                            <a:cs typeface="Karla" charset="0"/>
                          </a:rPr>
                          <m:t>𝑖</m:t>
                        </m:r>
                        <m:r>
                          <a:rPr lang="en-US" sz="2400" i="1">
                            <a:latin typeface="Cambria Math" panose="02040503050406030204" pitchFamily="18" charset="0"/>
                            <a:ea typeface="Karla" charset="0"/>
                            <a:cs typeface="Karla" charset="0"/>
                          </a:rPr>
                          <m:t>,1</m:t>
                        </m:r>
                      </m:sub>
                    </m:sSub>
                    <m:r>
                      <a:rPr lang="en-US" sz="2400" i="1">
                        <a:latin typeface="Cambria Math" panose="02040503050406030204" pitchFamily="18" charset="0"/>
                        <a:ea typeface="Karla" charset="0"/>
                        <a:cs typeface="Karla" charset="0"/>
                      </a:rPr>
                      <m:t>, …,</m:t>
                    </m:r>
                    <m:sSub>
                      <m:sSubPr>
                        <m:ctrlPr>
                          <a:rPr lang="en-US" sz="2400" i="1">
                            <a:latin typeface="Cambria Math" panose="02040503050406030204" pitchFamily="18" charset="0"/>
                            <a:ea typeface="Karla" charset="0"/>
                            <a:cs typeface="Karla" charset="0"/>
                          </a:rPr>
                        </m:ctrlPr>
                      </m:sSubPr>
                      <m:e>
                        <m:r>
                          <a:rPr lang="en-US" sz="2400" i="1">
                            <a:latin typeface="Cambria Math" panose="02040503050406030204" pitchFamily="18" charset="0"/>
                            <a:ea typeface="Karla" charset="0"/>
                            <a:cs typeface="Karla" charset="0"/>
                          </a:rPr>
                          <m:t>𝑥</m:t>
                        </m:r>
                      </m:e>
                      <m:sub>
                        <m:r>
                          <a:rPr lang="en-US" sz="2400" i="1">
                            <a:latin typeface="Cambria Math" panose="02040503050406030204" pitchFamily="18" charset="0"/>
                            <a:ea typeface="Karla" charset="0"/>
                            <a:cs typeface="Karla" charset="0"/>
                          </a:rPr>
                          <m:t>𝑖</m:t>
                        </m:r>
                        <m:r>
                          <a:rPr lang="en-US" sz="2400" i="1">
                            <a:latin typeface="Cambria Math" panose="02040503050406030204" pitchFamily="18" charset="0"/>
                            <a:ea typeface="Karla" charset="0"/>
                            <a:cs typeface="Karla" charset="0"/>
                          </a:rPr>
                          <m:t>,</m:t>
                        </m:r>
                        <m:r>
                          <a:rPr lang="en-US" sz="2400" i="1">
                            <a:latin typeface="Cambria Math" panose="02040503050406030204" pitchFamily="18" charset="0"/>
                            <a:ea typeface="Karla" charset="0"/>
                            <a:cs typeface="Karla" charset="0"/>
                          </a:rPr>
                          <m:t>𝑝</m:t>
                        </m:r>
                      </m:sub>
                    </m:sSub>
                    <m:r>
                      <a:rPr lang="en-US" sz="2400" i="1">
                        <a:latin typeface="Cambria Math" panose="02040503050406030204" pitchFamily="18" charset="0"/>
                        <a:ea typeface="Karla" charset="0"/>
                        <a:cs typeface="Karla" charset="0"/>
                      </a:rPr>
                      <m:t>)</m:t>
                    </m:r>
                  </m:oMath>
                </a14:m>
                <a:r>
                  <a:rPr lang="en-US" sz="2400" dirty="0">
                    <a:latin typeface="Karla" charset="0"/>
                    <a:ea typeface="Karla" charset="0"/>
                    <a:cs typeface="Karla" charset="0"/>
                  </a:rPr>
                  <a:t>.</a:t>
                </a:r>
                <a:endParaRPr lang="en-US" sz="2400" i="1" dirty="0">
                  <a:latin typeface="Karla" charset="0"/>
                  <a:ea typeface="Karla" charset="0"/>
                  <a:cs typeface="Karla" charset="0"/>
                </a:endParaRPr>
              </a:p>
              <a:p>
                <a:pPr>
                  <a:spcBef>
                    <a:spcPts val="3024"/>
                  </a:spcBef>
                  <a:spcAft>
                    <a:spcPts val="1800"/>
                  </a:spcAft>
                </a:pPr>
                <a:r>
                  <a:rPr lang="en-US" sz="2400" dirty="0">
                    <a:latin typeface="Karla" charset="0"/>
                    <a:ea typeface="Karla" charset="0"/>
                    <a:cs typeface="Karla" charset="0"/>
                  </a:rPr>
                  <a:t>For some problems, we don't care about the specific form of </a:t>
                </a:r>
                <a14:m>
                  <m:oMath xmlns:m="http://schemas.openxmlformats.org/officeDocument/2006/math">
                    <m:acc>
                      <m:accPr>
                        <m:chr m:val="̂"/>
                        <m:ctrlPr>
                          <a:rPr lang="en-US" sz="2400" i="1">
                            <a:latin typeface="Cambria Math" panose="02040503050406030204" pitchFamily="18" charset="0"/>
                            <a:ea typeface="Karla" charset="0"/>
                            <a:cs typeface="Karla" charset="0"/>
                          </a:rPr>
                        </m:ctrlPr>
                      </m:accPr>
                      <m:e>
                        <m:r>
                          <a:rPr lang="en-US" sz="2400" i="1">
                            <a:latin typeface="Cambria Math" panose="02040503050406030204" pitchFamily="18" charset="0"/>
                            <a:ea typeface="Karla" charset="0"/>
                            <a:cs typeface="Karla" charset="0"/>
                          </a:rPr>
                          <m:t>𝑓</m:t>
                        </m:r>
                      </m:e>
                    </m:acc>
                  </m:oMath>
                </a14:m>
                <a:r>
                  <a:rPr lang="en-US" sz="2400" dirty="0">
                    <a:latin typeface="Karla" charset="0"/>
                    <a:ea typeface="Karla" charset="0"/>
                    <a:cs typeface="Karla" charset="0"/>
                  </a:rPr>
                  <a:t>, we just want to make our predictions </a:t>
                </a:r>
                <a14:m>
                  <m:oMath xmlns:m="http://schemas.openxmlformats.org/officeDocument/2006/math">
                    <m:acc>
                      <m:accPr>
                        <m:chr m:val="̂"/>
                        <m:ctrlPr>
                          <a:rPr lang="en-US" sz="2400" i="1">
                            <a:latin typeface="Cambria Math" panose="02040503050406030204" pitchFamily="18" charset="0"/>
                            <a:ea typeface="Karla" charset="0"/>
                            <a:cs typeface="Karla" charset="0"/>
                          </a:rPr>
                        </m:ctrlPr>
                      </m:accPr>
                      <m:e>
                        <m:r>
                          <a:rPr lang="en-US" sz="2400" b="0" i="1" smtClean="0">
                            <a:latin typeface="Cambria Math" panose="02040503050406030204" pitchFamily="18" charset="0"/>
                            <a:ea typeface="Karla" charset="0"/>
                            <a:cs typeface="Karla" charset="0"/>
                          </a:rPr>
                          <m:t>𝑦</m:t>
                        </m:r>
                      </m:e>
                    </m:acc>
                  </m:oMath>
                </a14:m>
                <a:r>
                  <a:rPr lang="en-US" sz="2400" dirty="0">
                    <a:latin typeface="Karla" charset="0"/>
                    <a:ea typeface="Karla" charset="0"/>
                    <a:cs typeface="Karla" charset="0"/>
                  </a:rPr>
                  <a:t>’s as close to the observed values </a:t>
                </a:r>
                <a14:m>
                  <m:oMath xmlns:m="http://schemas.openxmlformats.org/officeDocument/2006/math">
                    <m:r>
                      <a:rPr lang="en-US" sz="2400" b="0" i="1" smtClean="0">
                        <a:latin typeface="Cambria Math" panose="02040503050406030204" pitchFamily="18" charset="0"/>
                        <a:ea typeface="Karla" charset="0"/>
                        <a:cs typeface="Karla" charset="0"/>
                      </a:rPr>
                      <m:t>𝑦</m:t>
                    </m:r>
                  </m:oMath>
                </a14:m>
                <a:r>
                  <a:rPr lang="en-US" sz="2400" dirty="0">
                    <a:latin typeface="Karla" charset="0"/>
                    <a:ea typeface="Karla" charset="0"/>
                    <a:cs typeface="Karla" charset="0"/>
                  </a:rPr>
                  <a:t>’s as possible. These are called </a:t>
                </a:r>
                <a:r>
                  <a:rPr lang="en-US" sz="2400" b="1" i="1" dirty="0">
                    <a:latin typeface="Karla" charset="0"/>
                    <a:ea typeface="Karla" charset="0"/>
                    <a:cs typeface="Karla" charset="0"/>
                  </a:rPr>
                  <a:t>prediction problems.</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3414" y="1177758"/>
                <a:ext cx="11009294" cy="5035152"/>
              </a:xfrm>
              <a:blipFill rotWithShape="0">
                <a:blip r:embed="rId2"/>
                <a:stretch>
                  <a:fillRect l="-886" t="-484" r="-11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22</a:t>
            </a:fld>
            <a:endParaRPr lang="en-US"/>
          </a:p>
        </p:txBody>
      </p:sp>
    </p:spTree>
    <p:extLst>
      <p:ext uri="{BB962C8B-B14F-4D97-AF65-F5344CB8AC3E}">
        <p14:creationId xmlns:p14="http://schemas.microsoft.com/office/powerpoint/2010/main" val="7996488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3">
            <a:extLst>
              <a:ext uri="{FF2B5EF4-FFF2-40B4-BE49-F238E27FC236}">
                <a16:creationId xmlns:a16="http://schemas.microsoft.com/office/drawing/2014/main" id="{FE446D22-A807-1A44-A630-F024385105B2}"/>
              </a:ext>
            </a:extLst>
          </p:cNvPr>
          <p:cNvPicPr>
            <a:picLocks noChangeAspect="1"/>
          </p:cNvPicPr>
          <p:nvPr/>
        </p:nvPicPr>
        <p:blipFill>
          <a:blip r:embed="rId3"/>
          <a:stretch>
            <a:fillRect/>
          </a:stretch>
        </p:blipFill>
        <p:spPr>
          <a:xfrm>
            <a:off x="2612717" y="1509164"/>
            <a:ext cx="6857999" cy="4571999"/>
          </a:xfrm>
          <a:prstGeom prst="rect">
            <a:avLst/>
          </a:prstGeom>
        </p:spPr>
      </p:pic>
      <p:sp>
        <p:nvSpPr>
          <p:cNvPr id="2" name="Title 1"/>
          <p:cNvSpPr>
            <a:spLocks noGrp="1"/>
          </p:cNvSpPr>
          <p:nvPr>
            <p:ph type="title"/>
          </p:nvPr>
        </p:nvSpPr>
        <p:spPr>
          <a:xfrm>
            <a:off x="337100" y="264361"/>
            <a:ext cx="11493416" cy="767276"/>
          </a:xfrm>
        </p:spPr>
        <p:txBody>
          <a:bodyPr/>
          <a:lstStyle/>
          <a:p>
            <a:r>
              <a:rPr lang="en-US" dirty="0"/>
              <a:t>Simple Prediction Model</a:t>
            </a:r>
          </a:p>
        </p:txBody>
      </p:sp>
      <p:sp>
        <p:nvSpPr>
          <p:cNvPr id="4" name="Slide Number Placeholder 3"/>
          <p:cNvSpPr>
            <a:spLocks noGrp="1"/>
          </p:cNvSpPr>
          <p:nvPr>
            <p:ph type="sldNum" sz="quarter" idx="12"/>
          </p:nvPr>
        </p:nvSpPr>
        <p:spPr>
          <a:xfrm>
            <a:off x="8558066" y="6378884"/>
            <a:ext cx="2844800" cy="365125"/>
          </a:xfrm>
        </p:spPr>
        <p:txBody>
          <a:bodyPr/>
          <a:lstStyle/>
          <a:p>
            <a:fld id="{81B7CCDB-6D39-0547-B7B3-C80E39D6513A}" type="slidenum">
              <a:rPr lang="en-US" smtClean="0"/>
              <a:t>23</a:t>
            </a:fld>
            <a:endParaRPr lang="en-US" dirty="0"/>
          </a:p>
        </p:txBody>
      </p:sp>
      <p:sp>
        <p:nvSpPr>
          <p:cNvPr id="16" name="TextBox 15"/>
          <p:cNvSpPr txBox="1"/>
          <p:nvPr/>
        </p:nvSpPr>
        <p:spPr>
          <a:xfrm>
            <a:off x="7140170" y="6378884"/>
            <a:ext cx="184731" cy="369332"/>
          </a:xfrm>
          <a:prstGeom prst="rect">
            <a:avLst/>
          </a:prstGeom>
          <a:noFill/>
        </p:spPr>
        <p:txBody>
          <a:bodyPr wrap="none" rtlCol="0">
            <a:spAutoFit/>
          </a:bodyPr>
          <a:lstStyle/>
          <a:p>
            <a:endParaRPr lang="en-US" dirty="0"/>
          </a:p>
        </p:txBody>
      </p:sp>
      <p:grpSp>
        <p:nvGrpSpPr>
          <p:cNvPr id="23" name="Group 22">
            <a:extLst>
              <a:ext uri="{FF2B5EF4-FFF2-40B4-BE49-F238E27FC236}">
                <a16:creationId xmlns:a16="http://schemas.microsoft.com/office/drawing/2014/main" id="{58D39162-75B0-0D4E-BD90-7F73BB12168F}"/>
              </a:ext>
            </a:extLst>
          </p:cNvPr>
          <p:cNvGrpSpPr/>
          <p:nvPr/>
        </p:nvGrpSpPr>
        <p:grpSpPr>
          <a:xfrm>
            <a:off x="7415886" y="1996406"/>
            <a:ext cx="4571159" cy="3559483"/>
            <a:chOff x="7428078" y="1948576"/>
            <a:chExt cx="4571159" cy="3559483"/>
          </a:xfrm>
        </p:grpSpPr>
        <mc:AlternateContent xmlns:mc="http://schemas.openxmlformats.org/markup-compatibility/2006" xmlns:a14="http://schemas.microsoft.com/office/drawing/2010/main">
          <mc:Choice Requires="a14">
            <p:sp>
              <p:nvSpPr>
                <p:cNvPr id="30" name="TextBox 29"/>
                <p:cNvSpPr txBox="1"/>
                <p:nvPr/>
              </p:nvSpPr>
              <p:spPr>
                <a:xfrm>
                  <a:off x="9472486" y="1948576"/>
                  <a:ext cx="2526751" cy="966162"/>
                </a:xfrm>
                <a:prstGeom prst="rect">
                  <a:avLst/>
                </a:prstGeom>
                <a:noFill/>
              </p:spPr>
              <p:txBody>
                <a:bodyPr wrap="square" rtlCol="0">
                  <a:spAutoFit/>
                </a:bodyPr>
                <a:lstStyle/>
                <a:p>
                  <a:r>
                    <a:rPr lang="en-US" dirty="0">
                      <a:latin typeface="Karla" charset="0"/>
                      <a:ea typeface="Karla" charset="0"/>
                      <a:cs typeface="Karla" charset="0"/>
                    </a:rPr>
                    <a:t>What is </a:t>
                  </a:r>
                  <a14:m>
                    <m:oMath xmlns:m="http://schemas.openxmlformats.org/officeDocument/2006/math">
                      <m:sSub>
                        <m:sSubPr>
                          <m:ctrlPr>
                            <a:rPr lang="en-US" i="1">
                              <a:latin typeface="Cambria Math" panose="02040503050406030204" pitchFamily="18" charset="0"/>
                              <a:ea typeface="Karla" charset="0"/>
                              <a:cs typeface="Karla" charset="0"/>
                            </a:rPr>
                          </m:ctrlPr>
                        </m:sSubPr>
                        <m:e>
                          <m:acc>
                            <m:accPr>
                              <m:chr m:val="̂"/>
                              <m:ctrlPr>
                                <a:rPr lang="en-US" i="1">
                                  <a:latin typeface="Cambria Math" panose="02040503050406030204" pitchFamily="18" charset="0"/>
                                  <a:ea typeface="Karla" charset="0"/>
                                  <a:cs typeface="Karla" charset="0"/>
                                </a:rPr>
                              </m:ctrlPr>
                            </m:accPr>
                            <m:e>
                              <m:r>
                                <a:rPr lang="en-US" b="0" i="1" smtClean="0">
                                  <a:latin typeface="Cambria Math" panose="02040503050406030204" pitchFamily="18" charset="0"/>
                                  <a:ea typeface="Karla" charset="0"/>
                                  <a:cs typeface="Karla" charset="0"/>
                                </a:rPr>
                                <m:t>𝑦</m:t>
                              </m:r>
                            </m:e>
                          </m:acc>
                        </m:e>
                        <m:sub>
                          <m:r>
                            <a:rPr lang="en-US" b="0" i="1" smtClean="0">
                              <a:latin typeface="Cambria Math" panose="02040503050406030204" pitchFamily="18" charset="0"/>
                              <a:ea typeface="Karla" charset="0"/>
                              <a:cs typeface="Karla" charset="0"/>
                            </a:rPr>
                            <m:t>𝑞</m:t>
                          </m:r>
                        </m:sub>
                      </m:sSub>
                    </m:oMath>
                  </a14:m>
                  <a:r>
                    <a:rPr lang="en-US" dirty="0">
                      <a:latin typeface="Karla" charset="0"/>
                      <a:ea typeface="Karla" charset="0"/>
                      <a:cs typeface="Karla" charset="0"/>
                    </a:rPr>
                    <a:t>at some </a:t>
                  </a:r>
                  <a14:m>
                    <m:oMath xmlns:m="http://schemas.openxmlformats.org/officeDocument/2006/math">
                      <m:sSub>
                        <m:sSubPr>
                          <m:ctrlPr>
                            <a:rPr lang="en-US" i="1">
                              <a:latin typeface="Cambria Math" panose="02040503050406030204" pitchFamily="18" charset="0"/>
                              <a:ea typeface="Karla" charset="0"/>
                              <a:cs typeface="Karla" charset="0"/>
                            </a:rPr>
                          </m:ctrlPr>
                        </m:sSubPr>
                        <m:e>
                          <m:r>
                            <a:rPr lang="en-US" b="0" i="1" smtClean="0">
                              <a:latin typeface="Cambria Math" panose="02040503050406030204" pitchFamily="18" charset="0"/>
                              <a:ea typeface="Karla" charset="0"/>
                              <a:cs typeface="Karla" charset="0"/>
                            </a:rPr>
                            <m:t>𝑥</m:t>
                          </m:r>
                        </m:e>
                        <m:sub>
                          <m:r>
                            <a:rPr lang="en-US" b="0" i="1" smtClean="0">
                              <a:latin typeface="Cambria Math" panose="02040503050406030204" pitchFamily="18" charset="0"/>
                              <a:ea typeface="Karla" charset="0"/>
                              <a:cs typeface="Karla" charset="0"/>
                            </a:rPr>
                            <m:t>𝑞</m:t>
                          </m:r>
                          <m:r>
                            <a:rPr lang="en-US" i="1">
                              <a:latin typeface="Cambria Math" panose="02040503050406030204" pitchFamily="18" charset="0"/>
                              <a:ea typeface="Karla" charset="0"/>
                              <a:cs typeface="Karla" charset="0"/>
                            </a:rPr>
                            <m:t> </m:t>
                          </m:r>
                        </m:sub>
                      </m:sSub>
                    </m:oMath>
                  </a14:m>
                  <a:r>
                    <a:rPr lang="en-US" dirty="0">
                      <a:latin typeface="Karla" charset="0"/>
                      <a:ea typeface="Karla" charset="0"/>
                      <a:cs typeface="Karla" charset="0"/>
                    </a:rPr>
                    <a:t>?</a:t>
                  </a:r>
                </a:p>
                <a:p>
                  <a:endParaRPr lang="en-US" dirty="0">
                    <a:latin typeface="Karla" charset="0"/>
                    <a:ea typeface="Karla" charset="0"/>
                    <a:cs typeface="Karla" charset="0"/>
                  </a:endParaRPr>
                </a:p>
              </p:txBody>
            </p:sp>
          </mc:Choice>
          <mc:Fallback xmlns="">
            <p:sp>
              <p:nvSpPr>
                <p:cNvPr id="30" name="TextBox 29"/>
                <p:cNvSpPr txBox="1">
                  <a:spLocks noRot="1" noChangeAspect="1" noMove="1" noResize="1" noEditPoints="1" noAdjustHandles="1" noChangeArrowheads="1" noChangeShapeType="1" noTextEdit="1"/>
                </p:cNvSpPr>
                <p:nvPr/>
              </p:nvSpPr>
              <p:spPr>
                <a:xfrm>
                  <a:off x="9472486" y="1948576"/>
                  <a:ext cx="2526751" cy="966162"/>
                </a:xfrm>
                <a:prstGeom prst="rect">
                  <a:avLst/>
                </a:prstGeom>
                <a:blipFill rotWithShape="0">
                  <a:blip r:embed="rId4"/>
                  <a:stretch>
                    <a:fillRect l="-2174" t="-3165" b="-6329"/>
                  </a:stretch>
                </a:blipFill>
              </p:spPr>
              <p:txBody>
                <a:bodyPr/>
                <a:lstStyle/>
                <a:p>
                  <a:r>
                    <a:rPr lang="en-US">
                      <a:noFill/>
                    </a:rPr>
                    <a:t> </a:t>
                  </a:r>
                </a:p>
              </p:txBody>
            </p:sp>
          </mc:Fallback>
        </mc:AlternateContent>
        <p:grpSp>
          <p:nvGrpSpPr>
            <p:cNvPr id="22" name="Group 21">
              <a:extLst>
                <a:ext uri="{FF2B5EF4-FFF2-40B4-BE49-F238E27FC236}">
                  <a16:creationId xmlns:a16="http://schemas.microsoft.com/office/drawing/2014/main" id="{203A4D2B-2BEF-FC46-B8BE-CB2B553B5DF4}"/>
                </a:ext>
              </a:extLst>
            </p:cNvPr>
            <p:cNvGrpSpPr/>
            <p:nvPr/>
          </p:nvGrpSpPr>
          <p:grpSpPr>
            <a:xfrm>
              <a:off x="7428078" y="2018942"/>
              <a:ext cx="573106" cy="3489117"/>
              <a:chOff x="7428078" y="2018942"/>
              <a:chExt cx="573106" cy="3489117"/>
            </a:xfrm>
          </p:grpSpPr>
          <p:sp>
            <p:nvSpPr>
              <p:cNvPr id="3" name="Oval 2">
                <a:extLst>
                  <a:ext uri="{FF2B5EF4-FFF2-40B4-BE49-F238E27FC236}">
                    <a16:creationId xmlns:a16="http://schemas.microsoft.com/office/drawing/2014/main" id="{FB94280D-BC2F-A747-A334-DCD560BD78EA}"/>
                  </a:ext>
                </a:extLst>
              </p:cNvPr>
              <p:cNvSpPr/>
              <p:nvPr/>
            </p:nvSpPr>
            <p:spPr>
              <a:xfrm>
                <a:off x="7628351" y="5035463"/>
                <a:ext cx="114130" cy="109728"/>
              </a:xfrm>
              <a:prstGeom prst="ellipse">
                <a:avLst/>
              </a:prstGeom>
              <a:solidFill>
                <a:srgbClr val="C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914D6FD4-23DF-4546-8FA3-862622CEABB7}"/>
                  </a:ext>
                </a:extLst>
              </p:cNvPr>
              <p:cNvGrpSpPr/>
              <p:nvPr/>
            </p:nvGrpSpPr>
            <p:grpSpPr>
              <a:xfrm>
                <a:off x="7428078" y="2018942"/>
                <a:ext cx="573106" cy="3489117"/>
                <a:chOff x="7428078" y="2131956"/>
                <a:chExt cx="573106" cy="3489117"/>
              </a:xfrm>
            </p:grpSpPr>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731E38F-93F2-A649-AC80-6DF519DB7D80}"/>
                        </a:ext>
                      </a:extLst>
                    </p:cNvPr>
                    <p:cNvSpPr txBox="1"/>
                    <p:nvPr/>
                  </p:nvSpPr>
                  <p:spPr>
                    <a:xfrm>
                      <a:off x="7428078" y="5130874"/>
                      <a:ext cx="573106" cy="4901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ea typeface="Karla" pitchFamily="2" charset="0"/>
                                  </a:rPr>
                                </m:ctrlPr>
                              </m:sSubPr>
                              <m:e>
                                <m:r>
                                  <a:rPr lang="en-US" sz="2400" b="0" i="1" smtClean="0">
                                    <a:latin typeface="Cambria Math" panose="02040503050406030204" pitchFamily="18" charset="0"/>
                                    <a:ea typeface="Karla" pitchFamily="2" charset="0"/>
                                  </a:rPr>
                                  <m:t>𝑥</m:t>
                                </m:r>
                              </m:e>
                              <m:sub>
                                <m:r>
                                  <a:rPr lang="en-US" sz="2400" b="0" i="1" smtClean="0">
                                    <a:latin typeface="Cambria Math" charset="0"/>
                                    <a:ea typeface="Karla" pitchFamily="2" charset="0"/>
                                  </a:rPr>
                                  <m:t>𝑞</m:t>
                                </m:r>
                              </m:sub>
                            </m:sSub>
                          </m:oMath>
                        </m:oMathPara>
                      </a14:m>
                      <a:endParaRPr lang="en-US" sz="2400" dirty="0">
                        <a:latin typeface="Karla" pitchFamily="2" charset="0"/>
                        <a:ea typeface="Karla" pitchFamily="2" charset="0"/>
                      </a:endParaRPr>
                    </a:p>
                  </p:txBody>
                </p:sp>
              </mc:Choice>
              <mc:Fallback xmlns="">
                <p:sp>
                  <p:nvSpPr>
                    <p:cNvPr id="7" name="TextBox 6">
                      <a:extLst>
                        <a:ext uri="{FF2B5EF4-FFF2-40B4-BE49-F238E27FC236}">
                          <a16:creationId xmlns:a16="http://schemas.microsoft.com/office/drawing/2014/main" xmlns:a14="http://schemas.microsoft.com/office/drawing/2010/main" xmlns="" id="{0731E38F-93F2-A649-AC80-6DF519DB7D80}"/>
                        </a:ext>
                      </a:extLst>
                    </p:cNvPr>
                    <p:cNvSpPr txBox="1">
                      <a:spLocks noRot="1" noChangeAspect="1" noMove="1" noResize="1" noEditPoints="1" noAdjustHandles="1" noChangeArrowheads="1" noChangeShapeType="1" noTextEdit="1"/>
                    </p:cNvSpPr>
                    <p:nvPr/>
                  </p:nvSpPr>
                  <p:spPr>
                    <a:xfrm>
                      <a:off x="7428078" y="5130874"/>
                      <a:ext cx="573106" cy="490199"/>
                    </a:xfrm>
                    <a:prstGeom prst="rect">
                      <a:avLst/>
                    </a:prstGeom>
                    <a:blipFill rotWithShape="0">
                      <a:blip r:embed="rId5"/>
                      <a:stretch>
                        <a:fillRect b="-6173"/>
                      </a:stretch>
                    </a:blipFill>
                  </p:spPr>
                  <p:txBody>
                    <a:bodyPr/>
                    <a:lstStyle/>
                    <a:p>
                      <a:r>
                        <a:rPr lang="en-US">
                          <a:noFill/>
                        </a:rPr>
                        <a:t> </a:t>
                      </a:r>
                    </a:p>
                  </p:txBody>
                </p:sp>
              </mc:Fallback>
            </mc:AlternateContent>
            <p:sp>
              <p:nvSpPr>
                <p:cNvPr id="6" name="Freeform 5"/>
                <p:cNvSpPr/>
                <p:nvPr/>
              </p:nvSpPr>
              <p:spPr>
                <a:xfrm>
                  <a:off x="7665929" y="2131956"/>
                  <a:ext cx="50104" cy="3006247"/>
                </a:xfrm>
                <a:custGeom>
                  <a:avLst/>
                  <a:gdLst>
                    <a:gd name="connsiteX0" fmla="*/ 37578 w 50104"/>
                    <a:gd name="connsiteY0" fmla="*/ 3006247 h 3006247"/>
                    <a:gd name="connsiteX1" fmla="*/ 50104 w 50104"/>
                    <a:gd name="connsiteY1" fmla="*/ 814192 h 3006247"/>
                    <a:gd name="connsiteX2" fmla="*/ 37578 w 50104"/>
                    <a:gd name="connsiteY2" fmla="*/ 751562 h 3006247"/>
                    <a:gd name="connsiteX3" fmla="*/ 25052 w 50104"/>
                    <a:gd name="connsiteY3" fmla="*/ 613776 h 3006247"/>
                    <a:gd name="connsiteX4" fmla="*/ 12526 w 50104"/>
                    <a:gd name="connsiteY4" fmla="*/ 513568 h 3006247"/>
                    <a:gd name="connsiteX5" fmla="*/ 0 w 50104"/>
                    <a:gd name="connsiteY5" fmla="*/ 162839 h 3006247"/>
                    <a:gd name="connsiteX6" fmla="*/ 12526 w 50104"/>
                    <a:gd name="connsiteY6" fmla="*/ 112735 h 3006247"/>
                    <a:gd name="connsiteX7" fmla="*/ 12526 w 50104"/>
                    <a:gd name="connsiteY7" fmla="*/ 0 h 3006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104" h="3006247">
                      <a:moveTo>
                        <a:pt x="37578" y="3006247"/>
                      </a:moveTo>
                      <a:cubicBezTo>
                        <a:pt x="41753" y="2275562"/>
                        <a:pt x="50104" y="1544889"/>
                        <a:pt x="50104" y="814192"/>
                      </a:cubicBezTo>
                      <a:cubicBezTo>
                        <a:pt x="50104" y="792902"/>
                        <a:pt x="40219" y="772688"/>
                        <a:pt x="37578" y="751562"/>
                      </a:cubicBezTo>
                      <a:cubicBezTo>
                        <a:pt x="31858" y="705800"/>
                        <a:pt x="29880" y="659641"/>
                        <a:pt x="25052" y="613776"/>
                      </a:cubicBezTo>
                      <a:cubicBezTo>
                        <a:pt x="21528" y="580298"/>
                        <a:pt x="16701" y="546971"/>
                        <a:pt x="12526" y="513568"/>
                      </a:cubicBezTo>
                      <a:cubicBezTo>
                        <a:pt x="8351" y="396658"/>
                        <a:pt x="0" y="279823"/>
                        <a:pt x="0" y="162839"/>
                      </a:cubicBezTo>
                      <a:cubicBezTo>
                        <a:pt x="0" y="145624"/>
                        <a:pt x="11206" y="129900"/>
                        <a:pt x="12526" y="112735"/>
                      </a:cubicBezTo>
                      <a:cubicBezTo>
                        <a:pt x="15408" y="75267"/>
                        <a:pt x="12526" y="37578"/>
                        <a:pt x="12526" y="0"/>
                      </a:cubicBezTo>
                    </a:path>
                  </a:pathLst>
                </a:custGeom>
                <a:solidFill>
                  <a:srgbClr val="F9F9F9"/>
                </a:solidFill>
                <a:effectLst>
                  <a:outerShdw blurRad="40000" dist="23000" dir="5400000" rotWithShape="0">
                    <a:schemeClr val="tx1">
                      <a:alpha val="35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grpSp>
      <p:grpSp>
        <p:nvGrpSpPr>
          <p:cNvPr id="21" name="Group 20">
            <a:extLst>
              <a:ext uri="{FF2B5EF4-FFF2-40B4-BE49-F238E27FC236}">
                <a16:creationId xmlns:a16="http://schemas.microsoft.com/office/drawing/2014/main" id="{F8CF77CA-E6D2-0C4D-B979-24ED101EC170}"/>
              </a:ext>
            </a:extLst>
          </p:cNvPr>
          <p:cNvGrpSpPr/>
          <p:nvPr/>
        </p:nvGrpSpPr>
        <p:grpSpPr>
          <a:xfrm>
            <a:off x="7206836" y="3461251"/>
            <a:ext cx="3908903" cy="1374497"/>
            <a:chOff x="7219028" y="3413421"/>
            <a:chExt cx="3908903" cy="1374497"/>
          </a:xfrm>
        </p:grpSpPr>
        <p:sp>
          <p:nvSpPr>
            <p:cNvPr id="29" name="5-Point Star 28"/>
            <p:cNvSpPr/>
            <p:nvPr/>
          </p:nvSpPr>
          <p:spPr>
            <a:xfrm>
              <a:off x="7628351" y="3532484"/>
              <a:ext cx="200417" cy="221711"/>
            </a:xfrm>
            <a:prstGeom prst="star5">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A57C4E67-F7BA-1B4F-9CA5-15165EE834F1}"/>
                    </a:ext>
                  </a:extLst>
                </p:cNvPr>
                <p:cNvSpPr txBox="1"/>
                <p:nvPr/>
              </p:nvSpPr>
              <p:spPr>
                <a:xfrm>
                  <a:off x="9473183" y="4397170"/>
                  <a:ext cx="1654748" cy="390748"/>
                </a:xfrm>
                <a:prstGeom prst="rect">
                  <a:avLst/>
                </a:prstGeom>
                <a:noFill/>
              </p:spPr>
              <p:txBody>
                <a:bodyPr wrap="none" rtlCol="0">
                  <a:spAutoFit/>
                </a:bodyPr>
                <a:lstStyle/>
                <a:p>
                  <a:r>
                    <a:rPr lang="en-US" dirty="0">
                      <a:ea typeface="Karla" charset="0"/>
                    </a:rPr>
                    <a:t>Predict </a:t>
                  </a:r>
                  <a14:m>
                    <m:oMath xmlns:m="http://schemas.openxmlformats.org/officeDocument/2006/math">
                      <m:sSub>
                        <m:sSubPr>
                          <m:ctrlPr>
                            <a:rPr lang="en-US" i="1" smtClean="0">
                              <a:latin typeface="Cambria Math" panose="02040503050406030204" pitchFamily="18" charset="0"/>
                              <a:ea typeface="Karla" charset="0"/>
                            </a:rPr>
                          </m:ctrlPr>
                        </m:sSubPr>
                        <m:e>
                          <m:acc>
                            <m:accPr>
                              <m:chr m:val="̂"/>
                              <m:ctrlPr>
                                <a:rPr lang="en-US" i="1">
                                  <a:latin typeface="Cambria Math" panose="02040503050406030204" pitchFamily="18" charset="0"/>
                                  <a:ea typeface="Karla" charset="0"/>
                                </a:rPr>
                              </m:ctrlPr>
                            </m:accPr>
                            <m:e>
                              <m:r>
                                <a:rPr lang="en-US" b="0" i="1" smtClean="0">
                                  <a:latin typeface="Cambria Math" charset="0"/>
                                  <a:ea typeface="Karla" charset="0"/>
                                </a:rPr>
                                <m:t>𝑦</m:t>
                              </m:r>
                            </m:e>
                          </m:acc>
                        </m:e>
                        <m:sub>
                          <m:r>
                            <a:rPr lang="en-US" b="0" i="1" smtClean="0">
                              <a:latin typeface="Cambria Math" charset="0"/>
                              <a:ea typeface="Karla" charset="0"/>
                            </a:rPr>
                            <m:t>𝑞</m:t>
                          </m:r>
                        </m:sub>
                      </m:sSub>
                      <m:r>
                        <a:rPr lang="en-US" b="0" i="1" smtClean="0">
                          <a:latin typeface="Cambria Math" panose="02040503050406030204" pitchFamily="18" charset="0"/>
                          <a:ea typeface="Karla" charset="0"/>
                        </a:rPr>
                        <m:t>=</m:t>
                      </m:r>
                      <m:sSub>
                        <m:sSubPr>
                          <m:ctrlPr>
                            <a:rPr lang="en-US" i="1">
                              <a:latin typeface="Cambria Math" panose="02040503050406030204" pitchFamily="18" charset="0"/>
                              <a:ea typeface="Karla" charset="0"/>
                            </a:rPr>
                          </m:ctrlPr>
                        </m:sSubPr>
                        <m:e>
                          <m:r>
                            <a:rPr lang="en-US" b="0" i="1" smtClean="0">
                              <a:latin typeface="Cambria Math" charset="0"/>
                              <a:ea typeface="Karla" charset="0"/>
                            </a:rPr>
                            <m:t>𝑦</m:t>
                          </m:r>
                        </m:e>
                        <m:sub>
                          <m:r>
                            <a:rPr lang="en-US" b="0" i="1" smtClean="0">
                              <a:latin typeface="Cambria Math" charset="0"/>
                              <a:ea typeface="Karla" charset="0"/>
                            </a:rPr>
                            <m:t>𝑝</m:t>
                          </m:r>
                        </m:sub>
                      </m:sSub>
                    </m:oMath>
                  </a14:m>
                  <a:endParaRPr lang="en-US" dirty="0"/>
                </a:p>
              </p:txBody>
            </p:sp>
          </mc:Choice>
          <mc:Fallback xmlns="">
            <p:sp>
              <p:nvSpPr>
                <p:cNvPr id="18" name="TextBox 17">
                  <a:extLst>
                    <a:ext uri="{FF2B5EF4-FFF2-40B4-BE49-F238E27FC236}">
                      <a16:creationId xmlns:a16="http://schemas.microsoft.com/office/drawing/2014/main" xmlns:a14="http://schemas.microsoft.com/office/drawing/2010/main" xmlns="" id="{A57C4E67-F7BA-1B4F-9CA5-15165EE834F1}"/>
                    </a:ext>
                  </a:extLst>
                </p:cNvPr>
                <p:cNvSpPr txBox="1">
                  <a:spLocks noRot="1" noChangeAspect="1" noMove="1" noResize="1" noEditPoints="1" noAdjustHandles="1" noChangeArrowheads="1" noChangeShapeType="1" noTextEdit="1"/>
                </p:cNvSpPr>
                <p:nvPr/>
              </p:nvSpPr>
              <p:spPr>
                <a:xfrm>
                  <a:off x="9473183" y="4397170"/>
                  <a:ext cx="1654748" cy="390748"/>
                </a:xfrm>
                <a:prstGeom prst="rect">
                  <a:avLst/>
                </a:prstGeom>
                <a:blipFill rotWithShape="0">
                  <a:blip r:embed="rId6"/>
                  <a:stretch>
                    <a:fillRect l="-2952" t="-6250" b="-203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Rectangle 18">
                  <a:extLst>
                    <a:ext uri="{FF2B5EF4-FFF2-40B4-BE49-F238E27FC236}">
                      <a16:creationId xmlns:a16="http://schemas.microsoft.com/office/drawing/2014/main" id="{04DD8431-5EE5-D94C-BBAF-83030708D12D}"/>
                    </a:ext>
                  </a:extLst>
                </p:cNvPr>
                <p:cNvSpPr/>
                <p:nvPr/>
              </p:nvSpPr>
              <p:spPr>
                <a:xfrm>
                  <a:off x="7219028" y="3413421"/>
                  <a:ext cx="462755" cy="39074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ea typeface="Karla" charset="0"/>
                              </a:rPr>
                            </m:ctrlPr>
                          </m:sSubPr>
                          <m:e>
                            <m:acc>
                              <m:accPr>
                                <m:chr m:val="̂"/>
                                <m:ctrlPr>
                                  <a:rPr lang="en-US" i="1">
                                    <a:latin typeface="Cambria Math" panose="02040503050406030204" pitchFamily="18" charset="0"/>
                                    <a:ea typeface="Karla" charset="0"/>
                                  </a:rPr>
                                </m:ctrlPr>
                              </m:accPr>
                              <m:e>
                                <m:r>
                                  <a:rPr lang="en-US" i="1">
                                    <a:latin typeface="Cambria Math" charset="0"/>
                                    <a:ea typeface="Karla" charset="0"/>
                                  </a:rPr>
                                  <m:t>𝑦</m:t>
                                </m:r>
                              </m:e>
                            </m:acc>
                          </m:e>
                          <m:sub>
                            <m:r>
                              <a:rPr lang="en-US" i="1">
                                <a:latin typeface="Cambria Math" charset="0"/>
                                <a:ea typeface="Karla" charset="0"/>
                              </a:rPr>
                              <m:t>𝑞</m:t>
                            </m:r>
                          </m:sub>
                        </m:sSub>
                      </m:oMath>
                    </m:oMathPara>
                  </a14:m>
                  <a:endParaRPr lang="en-US" dirty="0"/>
                </a:p>
              </p:txBody>
            </p:sp>
          </mc:Choice>
          <mc:Fallback xmlns="">
            <p:sp>
              <p:nvSpPr>
                <p:cNvPr id="19" name="Rectangle 18">
                  <a:extLst>
                    <a:ext uri="{FF2B5EF4-FFF2-40B4-BE49-F238E27FC236}">
                      <a16:creationId xmlns:a16="http://schemas.microsoft.com/office/drawing/2014/main" xmlns:a14="http://schemas.microsoft.com/office/drawing/2010/main" xmlns="" id="{04DD8431-5EE5-D94C-BBAF-83030708D12D}"/>
                    </a:ext>
                  </a:extLst>
                </p:cNvPr>
                <p:cNvSpPr>
                  <a:spLocks noRot="1" noChangeAspect="1" noMove="1" noResize="1" noEditPoints="1" noAdjustHandles="1" noChangeArrowheads="1" noChangeShapeType="1" noTextEdit="1"/>
                </p:cNvSpPr>
                <p:nvPr/>
              </p:nvSpPr>
              <p:spPr>
                <a:xfrm>
                  <a:off x="7219028" y="3413421"/>
                  <a:ext cx="462755" cy="390748"/>
                </a:xfrm>
                <a:prstGeom prst="rect">
                  <a:avLst/>
                </a:prstGeom>
                <a:blipFill rotWithShape="0">
                  <a:blip r:embed="rId7"/>
                  <a:stretch>
                    <a:fillRect t="-1563" r="-14474" b="-3125"/>
                  </a:stretch>
                </a:blipFill>
              </p:spPr>
              <p:txBody>
                <a:bodyPr/>
                <a:lstStyle/>
                <a:p>
                  <a:r>
                    <a:rPr lang="en-US">
                      <a:noFill/>
                    </a:rPr>
                    <a:t> </a:t>
                  </a:r>
                </a:p>
              </p:txBody>
            </p:sp>
          </mc:Fallback>
        </mc:AlternateContent>
      </p:grpSp>
      <p:grpSp>
        <p:nvGrpSpPr>
          <p:cNvPr id="26" name="Group 25">
            <a:extLst>
              <a:ext uri="{FF2B5EF4-FFF2-40B4-BE49-F238E27FC236}">
                <a16:creationId xmlns:a16="http://schemas.microsoft.com/office/drawing/2014/main" id="{9F040EF2-ACF6-A745-887C-84FC55FB1159}"/>
              </a:ext>
            </a:extLst>
          </p:cNvPr>
          <p:cNvGrpSpPr/>
          <p:nvPr/>
        </p:nvGrpSpPr>
        <p:grpSpPr>
          <a:xfrm>
            <a:off x="5495723" y="2747596"/>
            <a:ext cx="6060089" cy="1430651"/>
            <a:chOff x="5507915" y="2699766"/>
            <a:chExt cx="6060089" cy="1430651"/>
          </a:xfrm>
        </p:grpSpPr>
        <p:grpSp>
          <p:nvGrpSpPr>
            <p:cNvPr id="15" name="Group 14">
              <a:extLst>
                <a:ext uri="{FF2B5EF4-FFF2-40B4-BE49-F238E27FC236}">
                  <a16:creationId xmlns:a16="http://schemas.microsoft.com/office/drawing/2014/main" id="{23996A04-9B10-CA47-858C-0C31F5B71CEE}"/>
                </a:ext>
              </a:extLst>
            </p:cNvPr>
            <p:cNvGrpSpPr/>
            <p:nvPr/>
          </p:nvGrpSpPr>
          <p:grpSpPr>
            <a:xfrm>
              <a:off x="6601216" y="2699766"/>
              <a:ext cx="4966788" cy="1221745"/>
              <a:chOff x="6601216" y="2781958"/>
              <a:chExt cx="4966788" cy="1221745"/>
            </a:xfrm>
          </p:grpSpPr>
          <p:cxnSp>
            <p:nvCxnSpPr>
              <p:cNvPr id="10" name="Straight Arrow Connector 9"/>
              <p:cNvCxnSpPr/>
              <p:nvPr/>
            </p:nvCxnSpPr>
            <p:spPr>
              <a:xfrm flipH="1">
                <a:off x="6601216" y="3167669"/>
                <a:ext cx="1114120"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a:off x="7742481" y="3750554"/>
                <a:ext cx="474593"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719BBD0-1B95-AA48-9295-5FEB43688998}"/>
                      </a:ext>
                    </a:extLst>
                  </p:cNvPr>
                  <p:cNvSpPr txBox="1"/>
                  <p:nvPr/>
                </p:nvSpPr>
                <p:spPr>
                  <a:xfrm>
                    <a:off x="9472486" y="2781958"/>
                    <a:ext cx="2095518" cy="1221745"/>
                  </a:xfrm>
                  <a:prstGeom prst="rect">
                    <a:avLst/>
                  </a:prstGeom>
                  <a:noFill/>
                </p:spPr>
                <p:txBody>
                  <a:bodyPr wrap="square" rtlCol="0">
                    <a:spAutoFit/>
                  </a:bodyPr>
                  <a:lstStyle/>
                  <a:p>
                    <a:r>
                      <a:rPr lang="en-US" dirty="0">
                        <a:latin typeface="Karla" charset="0"/>
                        <a:ea typeface="Karla" charset="0"/>
                        <a:cs typeface="Karla" charset="0"/>
                      </a:rPr>
                      <a:t>Find distances to all other points </a:t>
                    </a:r>
                    <a14:m>
                      <m:oMath xmlns:m="http://schemas.openxmlformats.org/officeDocument/2006/math">
                        <m:r>
                          <a:rPr lang="en-US" b="0" i="1" smtClean="0">
                            <a:latin typeface="Cambria Math" panose="02040503050406030204" pitchFamily="18" charset="0"/>
                            <a:ea typeface="Karla" charset="0"/>
                            <a:cs typeface="Karla" charset="0"/>
                          </a:rPr>
                          <m:t>𝐷</m:t>
                        </m:r>
                        <m:r>
                          <a:rPr lang="en-US" b="0" i="1" smtClean="0">
                            <a:latin typeface="Cambria Math" panose="02040503050406030204" pitchFamily="18" charset="0"/>
                            <a:ea typeface="Karla" charset="0"/>
                            <a:cs typeface="Karla" charset="0"/>
                          </a:rPr>
                          <m:t>(</m:t>
                        </m:r>
                        <m:sSub>
                          <m:sSubPr>
                            <m:ctrlPr>
                              <a:rPr lang="en-US" b="0" i="1" smtClean="0">
                                <a:latin typeface="Cambria Math" panose="02040503050406030204" pitchFamily="18" charset="0"/>
                                <a:ea typeface="Karla" charset="0"/>
                                <a:cs typeface="Karla" charset="0"/>
                              </a:rPr>
                            </m:ctrlPr>
                          </m:sSubPr>
                          <m:e>
                            <m:r>
                              <a:rPr lang="en-US" b="0" i="1" smtClean="0">
                                <a:latin typeface="Cambria Math" panose="02040503050406030204" pitchFamily="18" charset="0"/>
                                <a:ea typeface="Karla" charset="0"/>
                                <a:cs typeface="Karla" charset="0"/>
                              </a:rPr>
                              <m:t>𝑥</m:t>
                            </m:r>
                          </m:e>
                          <m:sub>
                            <m:r>
                              <a:rPr lang="en-US" b="0" i="1" smtClean="0">
                                <a:latin typeface="Cambria Math" panose="02040503050406030204" pitchFamily="18" charset="0"/>
                                <a:ea typeface="Karla" charset="0"/>
                                <a:cs typeface="Karla" charset="0"/>
                              </a:rPr>
                              <m:t>𝑞</m:t>
                            </m:r>
                          </m:sub>
                        </m:sSub>
                        <m:r>
                          <a:rPr lang="en-US" b="0" i="1" smtClean="0">
                            <a:latin typeface="Cambria Math" panose="02040503050406030204" pitchFamily="18" charset="0"/>
                            <a:ea typeface="Karla" charset="0"/>
                            <a:cs typeface="Karla" charset="0"/>
                          </a:rPr>
                          <m:t>,</m:t>
                        </m:r>
                        <m:sSub>
                          <m:sSubPr>
                            <m:ctrlPr>
                              <a:rPr lang="en-US" b="0" i="1" smtClean="0">
                                <a:latin typeface="Cambria Math" panose="02040503050406030204" pitchFamily="18" charset="0"/>
                                <a:ea typeface="Karla" charset="0"/>
                                <a:cs typeface="Karla" charset="0"/>
                              </a:rPr>
                            </m:ctrlPr>
                          </m:sSubPr>
                          <m:e>
                            <m:r>
                              <a:rPr lang="en-US" b="0" i="1" smtClean="0">
                                <a:latin typeface="Cambria Math" panose="02040503050406030204" pitchFamily="18" charset="0"/>
                                <a:ea typeface="Karla" charset="0"/>
                                <a:cs typeface="Karla" charset="0"/>
                              </a:rPr>
                              <m:t>𝑥</m:t>
                            </m:r>
                          </m:e>
                          <m:sub>
                            <m:r>
                              <a:rPr lang="en-US" b="0" i="1" smtClean="0">
                                <a:latin typeface="Cambria Math" panose="02040503050406030204" pitchFamily="18" charset="0"/>
                                <a:ea typeface="Karla" charset="0"/>
                                <a:cs typeface="Karla" charset="0"/>
                              </a:rPr>
                              <m:t>𝑖</m:t>
                            </m:r>
                          </m:sub>
                        </m:sSub>
                        <m:r>
                          <a:rPr lang="en-US" b="0" i="1" smtClean="0">
                            <a:latin typeface="Cambria Math" panose="02040503050406030204" pitchFamily="18" charset="0"/>
                            <a:ea typeface="Karla" charset="0"/>
                            <a:cs typeface="Karla" charset="0"/>
                          </a:rPr>
                          <m:t>)</m:t>
                        </m:r>
                      </m:oMath>
                    </a14:m>
                    <a:endParaRPr lang="en-US" dirty="0">
                      <a:latin typeface="Karla" charset="0"/>
                      <a:ea typeface="Karla" charset="0"/>
                      <a:cs typeface="Karla" charset="0"/>
                    </a:endParaRPr>
                  </a:p>
                  <a:p>
                    <a:endParaRPr lang="en-US" dirty="0">
                      <a:latin typeface="Karla" charset="0"/>
                      <a:ea typeface="Karla" charset="0"/>
                      <a:cs typeface="Karla" charset="0"/>
                    </a:endParaRPr>
                  </a:p>
                </p:txBody>
              </p:sp>
            </mc:Choice>
            <mc:Fallback xmlns="">
              <p:sp>
                <p:nvSpPr>
                  <p:cNvPr id="9" name="TextBox 8">
                    <a:extLst>
                      <a:ext uri="{FF2B5EF4-FFF2-40B4-BE49-F238E27FC236}">
                        <a16:creationId xmlns="" xmlns:a16="http://schemas.microsoft.com/office/drawing/2014/main" xmlns:a14="http://schemas.microsoft.com/office/drawing/2010/main" id="{C719BBD0-1B95-AA48-9295-5FEB43688998}"/>
                      </a:ext>
                    </a:extLst>
                  </p:cNvPr>
                  <p:cNvSpPr txBox="1">
                    <a:spLocks noRot="1" noChangeAspect="1" noMove="1" noResize="1" noEditPoints="1" noAdjustHandles="1" noChangeArrowheads="1" noChangeShapeType="1" noTextEdit="1"/>
                  </p:cNvSpPr>
                  <p:nvPr/>
                </p:nvSpPr>
                <p:spPr>
                  <a:xfrm>
                    <a:off x="9472486" y="2781958"/>
                    <a:ext cx="2095518" cy="1221745"/>
                  </a:xfrm>
                  <a:prstGeom prst="rect">
                    <a:avLst/>
                  </a:prstGeom>
                  <a:blipFill rotWithShape="0">
                    <a:blip r:embed="rId8"/>
                    <a:stretch>
                      <a:fillRect l="-2616" t="-3000" r="-291"/>
                    </a:stretch>
                  </a:blipFill>
                </p:spPr>
                <p:txBody>
                  <a:bodyPr/>
                  <a:lstStyle/>
                  <a:p>
                    <a:r>
                      <a:rPr lang="en-US">
                        <a:noFill/>
                      </a:rPr>
                      <a:t> </a:t>
                    </a:r>
                  </a:p>
                </p:txBody>
              </p:sp>
            </mc:Fallback>
          </mc:AlternateContent>
        </p:grpSp>
        <p:cxnSp>
          <p:nvCxnSpPr>
            <p:cNvPr id="31" name="Straight Arrow Connector 30">
              <a:extLst>
                <a:ext uri="{FF2B5EF4-FFF2-40B4-BE49-F238E27FC236}">
                  <a16:creationId xmlns:a16="http://schemas.microsoft.com/office/drawing/2014/main" id="{25811025-CF39-6F45-98A9-92E5C7B7D5DD}"/>
                </a:ext>
              </a:extLst>
            </p:cNvPr>
            <p:cNvCxnSpPr>
              <a:cxnSpLocks/>
            </p:cNvCxnSpPr>
            <p:nvPr/>
          </p:nvCxnSpPr>
          <p:spPr>
            <a:xfrm flipH="1">
              <a:off x="5507915" y="4130417"/>
              <a:ext cx="2181913"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13" name="Group 12"/>
          <p:cNvGrpSpPr/>
          <p:nvPr/>
        </p:nvGrpSpPr>
        <p:grpSpPr>
          <a:xfrm>
            <a:off x="7784887" y="3139592"/>
            <a:ext cx="3898431" cy="1831009"/>
            <a:chOff x="7797079" y="3091762"/>
            <a:chExt cx="3898431" cy="1831009"/>
          </a:xfrm>
        </p:grpSpPr>
        <p:grpSp>
          <p:nvGrpSpPr>
            <p:cNvPr id="17" name="Group 16">
              <a:extLst>
                <a:ext uri="{FF2B5EF4-FFF2-40B4-BE49-F238E27FC236}">
                  <a16:creationId xmlns:a16="http://schemas.microsoft.com/office/drawing/2014/main" id="{1D6B86BF-BE0F-2948-BBC2-5B8DF7A859C2}"/>
                </a:ext>
              </a:extLst>
            </p:cNvPr>
            <p:cNvGrpSpPr/>
            <p:nvPr/>
          </p:nvGrpSpPr>
          <p:grpSpPr>
            <a:xfrm>
              <a:off x="8104340" y="3424027"/>
              <a:ext cx="3591170" cy="1498744"/>
              <a:chOff x="8104340" y="3424027"/>
              <a:chExt cx="3591170" cy="1498744"/>
            </a:xfrm>
          </p:grpSpPr>
          <p:sp>
            <p:nvSpPr>
              <p:cNvPr id="28" name="Freeform 27"/>
              <p:cNvSpPr/>
              <p:nvPr/>
            </p:nvSpPr>
            <p:spPr>
              <a:xfrm>
                <a:off x="8104340" y="3494418"/>
                <a:ext cx="375781" cy="426229"/>
              </a:xfrm>
              <a:custGeom>
                <a:avLst/>
                <a:gdLst>
                  <a:gd name="connsiteX0" fmla="*/ 162838 w 375781"/>
                  <a:gd name="connsiteY0" fmla="*/ 344 h 426229"/>
                  <a:gd name="connsiteX1" fmla="*/ 25052 w 375781"/>
                  <a:gd name="connsiteY1" fmla="*/ 37922 h 426229"/>
                  <a:gd name="connsiteX2" fmla="*/ 0 w 375781"/>
                  <a:gd name="connsiteY2" fmla="*/ 75500 h 426229"/>
                  <a:gd name="connsiteX3" fmla="*/ 37578 w 375781"/>
                  <a:gd name="connsiteY3" fmla="*/ 313494 h 426229"/>
                  <a:gd name="connsiteX4" fmla="*/ 75156 w 375781"/>
                  <a:gd name="connsiteY4" fmla="*/ 351072 h 426229"/>
                  <a:gd name="connsiteX5" fmla="*/ 100208 w 375781"/>
                  <a:gd name="connsiteY5" fmla="*/ 388650 h 426229"/>
                  <a:gd name="connsiteX6" fmla="*/ 137786 w 375781"/>
                  <a:gd name="connsiteY6" fmla="*/ 401177 h 426229"/>
                  <a:gd name="connsiteX7" fmla="*/ 187890 w 375781"/>
                  <a:gd name="connsiteY7" fmla="*/ 426229 h 426229"/>
                  <a:gd name="connsiteX8" fmla="*/ 338202 w 375781"/>
                  <a:gd name="connsiteY8" fmla="*/ 388650 h 426229"/>
                  <a:gd name="connsiteX9" fmla="*/ 350728 w 375781"/>
                  <a:gd name="connsiteY9" fmla="*/ 351072 h 426229"/>
                  <a:gd name="connsiteX10" fmla="*/ 375781 w 375781"/>
                  <a:gd name="connsiteY10" fmla="*/ 313494 h 426229"/>
                  <a:gd name="connsiteX11" fmla="*/ 363255 w 375781"/>
                  <a:gd name="connsiteY11" fmla="*/ 225812 h 426229"/>
                  <a:gd name="connsiteX12" fmla="*/ 250520 w 375781"/>
                  <a:gd name="connsiteY12" fmla="*/ 125604 h 426229"/>
                  <a:gd name="connsiteX13" fmla="*/ 187890 w 375781"/>
                  <a:gd name="connsiteY13" fmla="*/ 62974 h 426229"/>
                  <a:gd name="connsiteX14" fmla="*/ 162838 w 375781"/>
                  <a:gd name="connsiteY14" fmla="*/ 344 h 426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75781" h="426229">
                    <a:moveTo>
                      <a:pt x="162838" y="344"/>
                    </a:moveTo>
                    <a:cubicBezTo>
                      <a:pt x="135698" y="-3831"/>
                      <a:pt x="37235" y="31153"/>
                      <a:pt x="25052" y="37922"/>
                    </a:cubicBezTo>
                    <a:cubicBezTo>
                      <a:pt x="11892" y="45233"/>
                      <a:pt x="8351" y="62974"/>
                      <a:pt x="0" y="75500"/>
                    </a:cubicBezTo>
                    <a:cubicBezTo>
                      <a:pt x="5272" y="149302"/>
                      <a:pt x="-5841" y="244024"/>
                      <a:pt x="37578" y="313494"/>
                    </a:cubicBezTo>
                    <a:cubicBezTo>
                      <a:pt x="46967" y="328516"/>
                      <a:pt x="63815" y="337463"/>
                      <a:pt x="75156" y="351072"/>
                    </a:cubicBezTo>
                    <a:cubicBezTo>
                      <a:pt x="84794" y="362637"/>
                      <a:pt x="88453" y="379245"/>
                      <a:pt x="100208" y="388650"/>
                    </a:cubicBezTo>
                    <a:cubicBezTo>
                      <a:pt x="110518" y="396898"/>
                      <a:pt x="125650" y="395976"/>
                      <a:pt x="137786" y="401177"/>
                    </a:cubicBezTo>
                    <a:cubicBezTo>
                      <a:pt x="154949" y="408533"/>
                      <a:pt x="171189" y="417878"/>
                      <a:pt x="187890" y="426229"/>
                    </a:cubicBezTo>
                    <a:cubicBezTo>
                      <a:pt x="223998" y="421716"/>
                      <a:pt x="303824" y="423029"/>
                      <a:pt x="338202" y="388650"/>
                    </a:cubicBezTo>
                    <a:cubicBezTo>
                      <a:pt x="347538" y="379314"/>
                      <a:pt x="344823" y="362882"/>
                      <a:pt x="350728" y="351072"/>
                    </a:cubicBezTo>
                    <a:cubicBezTo>
                      <a:pt x="357461" y="337607"/>
                      <a:pt x="367430" y="326020"/>
                      <a:pt x="375781" y="313494"/>
                    </a:cubicBezTo>
                    <a:cubicBezTo>
                      <a:pt x="371606" y="284267"/>
                      <a:pt x="376459" y="252219"/>
                      <a:pt x="363255" y="225812"/>
                    </a:cubicBezTo>
                    <a:cubicBezTo>
                      <a:pt x="337190" y="173683"/>
                      <a:pt x="287949" y="163033"/>
                      <a:pt x="250520" y="125604"/>
                    </a:cubicBezTo>
                    <a:cubicBezTo>
                      <a:pt x="167013" y="42097"/>
                      <a:pt x="288098" y="129779"/>
                      <a:pt x="187890" y="62974"/>
                    </a:cubicBezTo>
                    <a:cubicBezTo>
                      <a:pt x="174044" y="21435"/>
                      <a:pt x="189978" y="4519"/>
                      <a:pt x="162838" y="344"/>
                    </a:cubicBezTo>
                    <a:close/>
                  </a:path>
                </a:pathLst>
              </a:custGeom>
              <a:noFill/>
              <a:ln w="22225">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41BA71BA-9145-5D40-93DD-F60C475CECD0}"/>
                      </a:ext>
                    </a:extLst>
                  </p:cNvPr>
                  <p:cNvSpPr txBox="1"/>
                  <p:nvPr/>
                </p:nvSpPr>
                <p:spPr>
                  <a:xfrm>
                    <a:off x="9473183" y="3424027"/>
                    <a:ext cx="2222327" cy="1498744"/>
                  </a:xfrm>
                  <a:prstGeom prst="rect">
                    <a:avLst/>
                  </a:prstGeom>
                  <a:noFill/>
                </p:spPr>
                <p:txBody>
                  <a:bodyPr wrap="square" rtlCol="0">
                    <a:spAutoFit/>
                  </a:bodyPr>
                  <a:lstStyle/>
                  <a:p>
                    <a:endParaRPr lang="en-US" dirty="0">
                      <a:latin typeface="Karla" charset="0"/>
                      <a:ea typeface="Karla" charset="0"/>
                      <a:cs typeface="Karla" charset="0"/>
                    </a:endParaRPr>
                  </a:p>
                  <a:p>
                    <a:r>
                      <a:rPr lang="en-US" dirty="0">
                        <a:latin typeface="Karla" charset="0"/>
                        <a:ea typeface="Karla" charset="0"/>
                        <a:cs typeface="Karla" charset="0"/>
                      </a:rPr>
                      <a:t>Find the nearest neighbor, </a:t>
                    </a:r>
                    <a14:m>
                      <m:oMath xmlns:m="http://schemas.openxmlformats.org/officeDocument/2006/math">
                        <m:sSub>
                          <m:sSubPr>
                            <m:ctrlPr>
                              <a:rPr lang="en-US" i="1">
                                <a:latin typeface="Cambria Math" panose="02040503050406030204" pitchFamily="18" charset="0"/>
                                <a:ea typeface="Karla" charset="0"/>
                                <a:cs typeface="Karla" charset="0"/>
                              </a:rPr>
                            </m:ctrlPr>
                          </m:sSubPr>
                          <m:e>
                            <m:r>
                              <a:rPr lang="en-US" b="0" i="1" smtClean="0">
                                <a:latin typeface="Cambria Math" panose="02040503050406030204" pitchFamily="18" charset="0"/>
                                <a:ea typeface="Karla" charset="0"/>
                                <a:cs typeface="Karla" charset="0"/>
                              </a:rPr>
                              <m:t>(</m:t>
                            </m:r>
                            <m:r>
                              <a:rPr lang="en-US" i="1">
                                <a:latin typeface="Cambria Math" panose="02040503050406030204" pitchFamily="18" charset="0"/>
                                <a:ea typeface="Karla" charset="0"/>
                                <a:cs typeface="Karla" charset="0"/>
                              </a:rPr>
                              <m:t>𝑥</m:t>
                            </m:r>
                          </m:e>
                          <m:sub>
                            <m:r>
                              <a:rPr lang="en-US" b="0" i="1" smtClean="0">
                                <a:latin typeface="Cambria Math" panose="02040503050406030204" pitchFamily="18" charset="0"/>
                                <a:ea typeface="Karla" charset="0"/>
                                <a:cs typeface="Karla" charset="0"/>
                              </a:rPr>
                              <m:t>𝑝</m:t>
                            </m:r>
                          </m:sub>
                        </m:sSub>
                        <m:r>
                          <a:rPr lang="en-US" b="0" i="1" smtClean="0">
                            <a:latin typeface="Cambria Math" panose="02040503050406030204" pitchFamily="18" charset="0"/>
                            <a:ea typeface="Karla" charset="0"/>
                            <a:cs typeface="Karla" charset="0"/>
                          </a:rPr>
                          <m:t>,</m:t>
                        </m:r>
                        <m:sSub>
                          <m:sSubPr>
                            <m:ctrlPr>
                              <a:rPr lang="en-US" b="0" i="1" smtClean="0">
                                <a:latin typeface="Cambria Math" panose="02040503050406030204" pitchFamily="18" charset="0"/>
                                <a:ea typeface="Karla" charset="0"/>
                                <a:cs typeface="Karla" charset="0"/>
                              </a:rPr>
                            </m:ctrlPr>
                          </m:sSubPr>
                          <m:e>
                            <m:r>
                              <a:rPr lang="en-US" b="0" i="1" smtClean="0">
                                <a:latin typeface="Cambria Math" panose="02040503050406030204" pitchFamily="18" charset="0"/>
                                <a:ea typeface="Karla" charset="0"/>
                                <a:cs typeface="Karla" charset="0"/>
                              </a:rPr>
                              <m:t>𝑦</m:t>
                            </m:r>
                          </m:e>
                          <m:sub>
                            <m:r>
                              <a:rPr lang="en-US" b="0" i="1" smtClean="0">
                                <a:latin typeface="Cambria Math" panose="02040503050406030204" pitchFamily="18" charset="0"/>
                                <a:ea typeface="Karla" charset="0"/>
                                <a:cs typeface="Karla" charset="0"/>
                              </a:rPr>
                              <m:t>𝑝</m:t>
                            </m:r>
                          </m:sub>
                        </m:sSub>
                        <m:r>
                          <a:rPr lang="en-US" b="0" i="1" smtClean="0">
                            <a:latin typeface="Cambria Math" panose="02040503050406030204" pitchFamily="18" charset="0"/>
                            <a:ea typeface="Karla" charset="0"/>
                            <a:cs typeface="Karla" charset="0"/>
                          </a:rPr>
                          <m:t>)</m:t>
                        </m:r>
                      </m:oMath>
                    </a14:m>
                    <a:endParaRPr lang="en-US" dirty="0">
                      <a:latin typeface="Karla" charset="0"/>
                      <a:ea typeface="Karla" charset="0"/>
                      <a:cs typeface="Karla" charset="0"/>
                    </a:endParaRPr>
                  </a:p>
                  <a:p>
                    <a:endParaRPr lang="en-US" dirty="0">
                      <a:latin typeface="Karla" charset="0"/>
                      <a:ea typeface="Karla" charset="0"/>
                      <a:cs typeface="Karla" charset="0"/>
                    </a:endParaRPr>
                  </a:p>
                  <a:p>
                    <a:endParaRPr lang="en-US" dirty="0">
                      <a:latin typeface="Karla" charset="0"/>
                      <a:ea typeface="Karla" charset="0"/>
                      <a:cs typeface="Karla" charset="0"/>
                    </a:endParaRPr>
                  </a:p>
                </p:txBody>
              </p:sp>
            </mc:Choice>
            <mc:Fallback xmlns="">
              <p:sp>
                <p:nvSpPr>
                  <p:cNvPr id="14" name="TextBox 13">
                    <a:extLst>
                      <a:ext uri="{FF2B5EF4-FFF2-40B4-BE49-F238E27FC236}">
                        <a16:creationId xmlns="" xmlns:a16="http://schemas.microsoft.com/office/drawing/2014/main" xmlns:a14="http://schemas.microsoft.com/office/drawing/2010/main" id="{41BA71BA-9145-5D40-93DD-F60C475CECD0}"/>
                      </a:ext>
                    </a:extLst>
                  </p:cNvPr>
                  <p:cNvSpPr txBox="1">
                    <a:spLocks noRot="1" noChangeAspect="1" noMove="1" noResize="1" noEditPoints="1" noAdjustHandles="1" noChangeArrowheads="1" noChangeShapeType="1" noTextEdit="1"/>
                  </p:cNvSpPr>
                  <p:nvPr/>
                </p:nvSpPr>
                <p:spPr>
                  <a:xfrm>
                    <a:off x="9473183" y="3424027"/>
                    <a:ext cx="2222327" cy="1498744"/>
                  </a:xfrm>
                  <a:prstGeom prst="rect">
                    <a:avLst/>
                  </a:prstGeom>
                  <a:blipFill rotWithShape="0">
                    <a:blip r:embed="rId9"/>
                    <a:stretch>
                      <a:fillRect l="-2192"/>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5" name="TextBox 4"/>
                <p:cNvSpPr txBox="1"/>
                <p:nvPr/>
              </p:nvSpPr>
              <p:spPr>
                <a:xfrm>
                  <a:off x="7797079" y="3091762"/>
                  <a:ext cx="983667" cy="39074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ea typeface="Karla" charset="0"/>
                              </a:rPr>
                            </m:ctrlPr>
                          </m:sSubPr>
                          <m:e>
                            <m:r>
                              <a:rPr lang="en-US" i="1">
                                <a:latin typeface="Cambria Math" charset="0"/>
                                <a:ea typeface="Karla" charset="0"/>
                              </a:rPr>
                              <m:t>(</m:t>
                            </m:r>
                            <m:r>
                              <a:rPr lang="en-US" i="1">
                                <a:latin typeface="Cambria Math" panose="02040503050406030204" pitchFamily="18" charset="0"/>
                                <a:ea typeface="Karla" charset="0"/>
                              </a:rPr>
                              <m:t>𝑥</m:t>
                            </m:r>
                          </m:e>
                          <m:sub>
                            <m:r>
                              <a:rPr lang="en-US" i="1">
                                <a:latin typeface="Cambria Math" charset="0"/>
                                <a:ea typeface="Karla" charset="0"/>
                              </a:rPr>
                              <m:t>𝑝</m:t>
                            </m:r>
                          </m:sub>
                        </m:sSub>
                        <m:r>
                          <a:rPr lang="en-US" i="1">
                            <a:latin typeface="Cambria Math" charset="0"/>
                            <a:ea typeface="Karla" charset="0"/>
                          </a:rPr>
                          <m:t>,</m:t>
                        </m:r>
                        <m:sSub>
                          <m:sSubPr>
                            <m:ctrlPr>
                              <a:rPr lang="en-US" i="1">
                                <a:latin typeface="Cambria Math" panose="02040503050406030204" pitchFamily="18" charset="0"/>
                                <a:ea typeface="Karla" charset="0"/>
                              </a:rPr>
                            </m:ctrlPr>
                          </m:sSubPr>
                          <m:e>
                            <m:r>
                              <a:rPr lang="en-US" i="1">
                                <a:latin typeface="Cambria Math" charset="0"/>
                                <a:ea typeface="Karla" charset="0"/>
                              </a:rPr>
                              <m:t>𝑦</m:t>
                            </m:r>
                          </m:e>
                          <m:sub>
                            <m:r>
                              <a:rPr lang="en-US" i="1">
                                <a:latin typeface="Cambria Math" charset="0"/>
                                <a:ea typeface="Karla" charset="0"/>
                              </a:rPr>
                              <m:t>𝑝</m:t>
                            </m:r>
                          </m:sub>
                        </m:sSub>
                        <m:r>
                          <a:rPr lang="en-US" i="1">
                            <a:latin typeface="Cambria Math" charset="0"/>
                            <a:ea typeface="Karla" charset="0"/>
                          </a:rPr>
                          <m:t>)</m:t>
                        </m:r>
                      </m:oMath>
                    </m:oMathPara>
                  </a14:m>
                  <a:endParaRPr lang="en-US" dirty="0">
                    <a:latin typeface="Karla" charset="0"/>
                    <a:ea typeface="Karla" charset="0"/>
                    <a:cs typeface="Karla" charset="0"/>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7797079" y="3091762"/>
                  <a:ext cx="983667" cy="390748"/>
                </a:xfrm>
                <a:prstGeom prst="rect">
                  <a:avLst/>
                </a:prstGeom>
                <a:blipFill rotWithShape="0">
                  <a:blip r:embed="rId10"/>
                  <a:stretch>
                    <a:fillRect b="-9375"/>
                  </a:stretch>
                </a:blipFill>
              </p:spPr>
              <p:txBody>
                <a:bodyPr/>
                <a:lstStyle/>
                <a:p>
                  <a:r>
                    <a:rPr lang="en-US">
                      <a:noFill/>
                    </a:rPr>
                    <a:t> </a:t>
                  </a:r>
                </a:p>
              </p:txBody>
            </p:sp>
          </mc:Fallback>
        </mc:AlternateContent>
      </p:grpSp>
      <p:grpSp>
        <p:nvGrpSpPr>
          <p:cNvPr id="39" name="Group 38"/>
          <p:cNvGrpSpPr/>
          <p:nvPr/>
        </p:nvGrpSpPr>
        <p:grpSpPr>
          <a:xfrm>
            <a:off x="4267198" y="2214889"/>
            <a:ext cx="4290868" cy="2807420"/>
            <a:chOff x="4267198" y="2214889"/>
            <a:chExt cx="4290868" cy="2807420"/>
          </a:xfrm>
        </p:grpSpPr>
        <p:cxnSp>
          <p:nvCxnSpPr>
            <p:cNvPr id="32" name="Straight Arrow Connector 31"/>
            <p:cNvCxnSpPr/>
            <p:nvPr/>
          </p:nvCxnSpPr>
          <p:spPr>
            <a:xfrm>
              <a:off x="7703144" y="2214889"/>
              <a:ext cx="854922" cy="3017"/>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3" name="Straight Arrow Connector 32"/>
            <p:cNvCxnSpPr/>
            <p:nvPr/>
          </p:nvCxnSpPr>
          <p:spPr>
            <a:xfrm flipH="1">
              <a:off x="5301574" y="3433868"/>
              <a:ext cx="2401570" cy="9728"/>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5" name="Straight Arrow Connector 34"/>
            <p:cNvCxnSpPr/>
            <p:nvPr/>
          </p:nvCxnSpPr>
          <p:spPr>
            <a:xfrm flipH="1">
              <a:off x="4610911" y="4026845"/>
              <a:ext cx="3042826"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p:nvPr/>
          </p:nvCxnSpPr>
          <p:spPr>
            <a:xfrm flipH="1">
              <a:off x="4270443" y="4480800"/>
              <a:ext cx="3432701"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p:nvPr/>
          </p:nvCxnSpPr>
          <p:spPr>
            <a:xfrm flipH="1">
              <a:off x="4267198" y="5022309"/>
              <a:ext cx="3432701"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133946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71B87EC-F8C9-904F-817D-FDFFDD5C0592}"/>
              </a:ext>
            </a:extLst>
          </p:cNvPr>
          <p:cNvPicPr>
            <a:picLocks noChangeAspect="1"/>
          </p:cNvPicPr>
          <p:nvPr/>
        </p:nvPicPr>
        <p:blipFill>
          <a:blip r:embed="rId2"/>
          <a:stretch>
            <a:fillRect/>
          </a:stretch>
        </p:blipFill>
        <p:spPr>
          <a:xfrm>
            <a:off x="2615184" y="1463038"/>
            <a:ext cx="6858002" cy="4572001"/>
          </a:xfrm>
          <a:prstGeom prst="rect">
            <a:avLst/>
          </a:prstGeom>
        </p:spPr>
      </p:pic>
      <p:sp>
        <p:nvSpPr>
          <p:cNvPr id="2" name="Title 1"/>
          <p:cNvSpPr>
            <a:spLocks noGrp="1"/>
          </p:cNvSpPr>
          <p:nvPr>
            <p:ph type="title"/>
          </p:nvPr>
        </p:nvSpPr>
        <p:spPr/>
        <p:txBody>
          <a:bodyPr/>
          <a:lstStyle/>
          <a:p>
            <a:r>
              <a:rPr lang="en-US" dirty="0"/>
              <a:t>Simple Prediction Model</a:t>
            </a:r>
          </a:p>
        </p:txBody>
      </p:sp>
      <p:sp>
        <p:nvSpPr>
          <p:cNvPr id="4" name="Slide Number Placeholder 3"/>
          <p:cNvSpPr>
            <a:spLocks noGrp="1"/>
          </p:cNvSpPr>
          <p:nvPr>
            <p:ph type="sldNum" sz="quarter" idx="12"/>
          </p:nvPr>
        </p:nvSpPr>
        <p:spPr/>
        <p:txBody>
          <a:bodyPr/>
          <a:lstStyle/>
          <a:p>
            <a:fld id="{81B7CCDB-6D39-0547-B7B3-C80E39D6513A}" type="slidenum">
              <a:rPr lang="en-US" smtClean="0"/>
              <a:t>24</a:t>
            </a:fld>
            <a:endParaRPr lang="en-US"/>
          </a:p>
        </p:txBody>
      </p:sp>
      <p:sp>
        <p:nvSpPr>
          <p:cNvPr id="16" name="TextBox 15"/>
          <p:cNvSpPr txBox="1"/>
          <p:nvPr/>
        </p:nvSpPr>
        <p:spPr>
          <a:xfrm>
            <a:off x="7152362" y="6331054"/>
            <a:ext cx="184731" cy="369332"/>
          </a:xfrm>
          <a:prstGeom prst="rect">
            <a:avLst/>
          </a:prstGeom>
          <a:noFill/>
        </p:spPr>
        <p:txBody>
          <a:bodyPr wrap="none" rtlCol="0">
            <a:spAutoFit/>
          </a:bodyPr>
          <a:lstStyle/>
          <a:p>
            <a:endParaRPr lang="en-US" dirty="0"/>
          </a:p>
        </p:txBody>
      </p:sp>
      <mc:AlternateContent xmlns:mc="http://schemas.openxmlformats.org/markup-compatibility/2006" xmlns:a14="http://schemas.microsoft.com/office/drawing/2010/main">
        <mc:Choice Requires="a14">
          <p:sp>
            <p:nvSpPr>
              <p:cNvPr id="22" name="TextBox 21"/>
              <p:cNvSpPr txBox="1"/>
              <p:nvPr/>
            </p:nvSpPr>
            <p:spPr>
              <a:xfrm>
                <a:off x="655958" y="921765"/>
                <a:ext cx="3554050" cy="461665"/>
              </a:xfrm>
              <a:prstGeom prst="rect">
                <a:avLst/>
              </a:prstGeom>
              <a:noFill/>
            </p:spPr>
            <p:txBody>
              <a:bodyPr wrap="none" rtlCol="0">
                <a:spAutoFit/>
              </a:bodyPr>
              <a:lstStyle/>
              <a:p>
                <a:r>
                  <a:rPr lang="en-US" sz="2400" dirty="0">
                    <a:solidFill>
                      <a:schemeClr val="tx1">
                        <a:lumMod val="75000"/>
                        <a:lumOff val="25000"/>
                      </a:schemeClr>
                    </a:solidFill>
                    <a:latin typeface="Karla" charset="0"/>
                    <a:ea typeface="Karla" charset="0"/>
                    <a:cs typeface="Karla" charset="0"/>
                  </a:rPr>
                  <a:t>Do the same for “all” </a:t>
                </a:r>
                <a14:m>
                  <m:oMath xmlns:m="http://schemas.openxmlformats.org/officeDocument/2006/math">
                    <m:r>
                      <a:rPr lang="en-US" sz="2400" b="0" i="1" smtClean="0">
                        <a:solidFill>
                          <a:schemeClr val="tx1">
                            <a:lumMod val="75000"/>
                            <a:lumOff val="25000"/>
                          </a:schemeClr>
                        </a:solidFill>
                        <a:latin typeface="Cambria Math" charset="0"/>
                        <a:ea typeface="Karla" charset="0"/>
                        <a:cs typeface="Karla" charset="0"/>
                      </a:rPr>
                      <m:t>𝑥</m:t>
                    </m:r>
                    <m:r>
                      <a:rPr lang="en-US" sz="2400" b="0" i="1" smtClean="0">
                        <a:solidFill>
                          <a:schemeClr val="tx1">
                            <a:lumMod val="75000"/>
                            <a:lumOff val="25000"/>
                          </a:schemeClr>
                        </a:solidFill>
                        <a:latin typeface="Cambria Math" charset="0"/>
                        <a:ea typeface="Karla" charset="0"/>
                        <a:cs typeface="Karla" charset="0"/>
                      </a:rPr>
                      <m:t>′</m:t>
                    </m:r>
                    <m:r>
                      <a:rPr lang="en-US" sz="2400" b="0" i="1" smtClean="0">
                        <a:solidFill>
                          <a:schemeClr val="tx1">
                            <a:lumMod val="75000"/>
                            <a:lumOff val="25000"/>
                          </a:schemeClr>
                        </a:solidFill>
                        <a:latin typeface="Cambria Math" charset="0"/>
                        <a:ea typeface="Karla" charset="0"/>
                        <a:cs typeface="Karla" charset="0"/>
                      </a:rPr>
                      <m:t>𝑠</m:t>
                    </m:r>
                  </m:oMath>
                </a14:m>
                <a:endParaRPr lang="en-US" sz="2400" dirty="0">
                  <a:solidFill>
                    <a:schemeClr val="tx1">
                      <a:lumMod val="75000"/>
                      <a:lumOff val="25000"/>
                    </a:schemeClr>
                  </a:solidFill>
                  <a:latin typeface="Karla" charset="0"/>
                  <a:ea typeface="Karla" charset="0"/>
                  <a:cs typeface="Karla" charset="0"/>
                </a:endParaRPr>
              </a:p>
            </p:txBody>
          </p:sp>
        </mc:Choice>
        <mc:Fallback xmlns="">
          <p:sp>
            <p:nvSpPr>
              <p:cNvPr id="22" name="TextBox 21"/>
              <p:cNvSpPr txBox="1">
                <a:spLocks noRot="1" noChangeAspect="1" noMove="1" noResize="1" noEditPoints="1" noAdjustHandles="1" noChangeArrowheads="1" noChangeShapeType="1" noTextEdit="1"/>
              </p:cNvSpPr>
              <p:nvPr/>
            </p:nvSpPr>
            <p:spPr>
              <a:xfrm>
                <a:off x="655958" y="921765"/>
                <a:ext cx="3554050" cy="461665"/>
              </a:xfrm>
              <a:prstGeom prst="rect">
                <a:avLst/>
              </a:prstGeom>
              <a:blipFill rotWithShape="0">
                <a:blip r:embed="rId3"/>
                <a:stretch>
                  <a:fillRect l="-2744" t="-10526" b="-28947"/>
                </a:stretch>
              </a:blipFill>
            </p:spPr>
            <p:txBody>
              <a:bodyPr/>
              <a:lstStyle/>
              <a:p>
                <a:r>
                  <a:rPr lang="en-US">
                    <a:noFill/>
                  </a:rPr>
                  <a:t> </a:t>
                </a:r>
              </a:p>
            </p:txBody>
          </p:sp>
        </mc:Fallback>
      </mc:AlternateContent>
    </p:spTree>
    <p:extLst>
      <p:ext uri="{BB962C8B-B14F-4D97-AF65-F5344CB8AC3E}">
        <p14:creationId xmlns:p14="http://schemas.microsoft.com/office/powerpoint/2010/main" val="14677578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31">
            <a:extLst>
              <a:ext uri="{FF2B5EF4-FFF2-40B4-BE49-F238E27FC236}">
                <a16:creationId xmlns:a16="http://schemas.microsoft.com/office/drawing/2014/main" id="{085DFFF8-EA9A-AE4A-8D11-94D2F20D0170}"/>
              </a:ext>
            </a:extLst>
          </p:cNvPr>
          <p:cNvPicPr>
            <a:picLocks noChangeAspect="1"/>
          </p:cNvPicPr>
          <p:nvPr/>
        </p:nvPicPr>
        <p:blipFill>
          <a:blip r:embed="rId3"/>
          <a:stretch>
            <a:fillRect/>
          </a:stretch>
        </p:blipFill>
        <p:spPr>
          <a:xfrm>
            <a:off x="2615181" y="1461334"/>
            <a:ext cx="6857999" cy="4571999"/>
          </a:xfrm>
          <a:prstGeom prst="rect">
            <a:avLst/>
          </a:prstGeom>
        </p:spPr>
      </p:pic>
      <p:sp>
        <p:nvSpPr>
          <p:cNvPr id="2" name="Title 1"/>
          <p:cNvSpPr>
            <a:spLocks noGrp="1"/>
          </p:cNvSpPr>
          <p:nvPr>
            <p:ph type="title"/>
          </p:nvPr>
        </p:nvSpPr>
        <p:spPr/>
        <p:txBody>
          <a:bodyPr/>
          <a:lstStyle/>
          <a:p>
            <a:r>
              <a:rPr lang="en-US" dirty="0"/>
              <a:t>Extend the Prediction Model</a:t>
            </a:r>
          </a:p>
        </p:txBody>
      </p:sp>
      <p:sp>
        <p:nvSpPr>
          <p:cNvPr id="4" name="Slide Number Placeholder 3"/>
          <p:cNvSpPr>
            <a:spLocks noGrp="1"/>
          </p:cNvSpPr>
          <p:nvPr>
            <p:ph type="sldNum" sz="quarter" idx="12"/>
          </p:nvPr>
        </p:nvSpPr>
        <p:spPr/>
        <p:txBody>
          <a:bodyPr/>
          <a:lstStyle/>
          <a:p>
            <a:fld id="{81B7CCDB-6D39-0547-B7B3-C80E39D6513A}" type="slidenum">
              <a:rPr lang="en-US" smtClean="0"/>
              <a:t>25</a:t>
            </a:fld>
            <a:endParaRPr lang="en-US" dirty="0"/>
          </a:p>
        </p:txBody>
      </p:sp>
      <p:sp>
        <p:nvSpPr>
          <p:cNvPr id="16" name="TextBox 15"/>
          <p:cNvSpPr txBox="1"/>
          <p:nvPr/>
        </p:nvSpPr>
        <p:spPr>
          <a:xfrm>
            <a:off x="7152362" y="6331054"/>
            <a:ext cx="184731" cy="369332"/>
          </a:xfrm>
          <a:prstGeom prst="rect">
            <a:avLst/>
          </a:prstGeom>
          <a:noFill/>
        </p:spPr>
        <p:txBody>
          <a:bodyPr wrap="none" rtlCol="0">
            <a:spAutoFit/>
          </a:bodyPr>
          <a:lstStyle/>
          <a:p>
            <a:endParaRPr lang="en-US" dirty="0"/>
          </a:p>
        </p:txBody>
      </p:sp>
      <p:grpSp>
        <p:nvGrpSpPr>
          <p:cNvPr id="23" name="Group 22">
            <a:extLst>
              <a:ext uri="{FF2B5EF4-FFF2-40B4-BE49-F238E27FC236}">
                <a16:creationId xmlns:a16="http://schemas.microsoft.com/office/drawing/2014/main" id="{58D39162-75B0-0D4E-BD90-7F73BB12168F}"/>
              </a:ext>
            </a:extLst>
          </p:cNvPr>
          <p:cNvGrpSpPr/>
          <p:nvPr/>
        </p:nvGrpSpPr>
        <p:grpSpPr>
          <a:xfrm>
            <a:off x="7428078" y="1948576"/>
            <a:ext cx="4571159" cy="3559483"/>
            <a:chOff x="7428078" y="1948576"/>
            <a:chExt cx="4571159" cy="3559483"/>
          </a:xfrm>
        </p:grpSpPr>
        <mc:AlternateContent xmlns:mc="http://schemas.openxmlformats.org/markup-compatibility/2006" xmlns:a14="http://schemas.microsoft.com/office/drawing/2010/main">
          <mc:Choice Requires="a14">
            <p:sp>
              <p:nvSpPr>
                <p:cNvPr id="30" name="TextBox 29"/>
                <p:cNvSpPr txBox="1"/>
                <p:nvPr/>
              </p:nvSpPr>
              <p:spPr>
                <a:xfrm>
                  <a:off x="9472486" y="1948576"/>
                  <a:ext cx="2526751" cy="966162"/>
                </a:xfrm>
                <a:prstGeom prst="rect">
                  <a:avLst/>
                </a:prstGeom>
                <a:noFill/>
              </p:spPr>
              <p:txBody>
                <a:bodyPr wrap="square" rtlCol="0">
                  <a:spAutoFit/>
                </a:bodyPr>
                <a:lstStyle/>
                <a:p>
                  <a:r>
                    <a:rPr lang="en-US" dirty="0">
                      <a:latin typeface="Karla" charset="0"/>
                      <a:ea typeface="Karla" charset="0"/>
                      <a:cs typeface="Karla" charset="0"/>
                    </a:rPr>
                    <a:t>What is </a:t>
                  </a:r>
                  <a14:m>
                    <m:oMath xmlns:m="http://schemas.openxmlformats.org/officeDocument/2006/math">
                      <m:sSub>
                        <m:sSubPr>
                          <m:ctrlPr>
                            <a:rPr lang="en-US" i="1">
                              <a:latin typeface="Cambria Math" panose="02040503050406030204" pitchFamily="18" charset="0"/>
                              <a:ea typeface="Karla" charset="0"/>
                            </a:rPr>
                          </m:ctrlPr>
                        </m:sSubPr>
                        <m:e>
                          <m:acc>
                            <m:accPr>
                              <m:chr m:val="̂"/>
                              <m:ctrlPr>
                                <a:rPr lang="en-US" i="1">
                                  <a:latin typeface="Cambria Math" panose="02040503050406030204" pitchFamily="18" charset="0"/>
                                  <a:ea typeface="Karla" charset="0"/>
                                </a:rPr>
                              </m:ctrlPr>
                            </m:accPr>
                            <m:e>
                              <m:r>
                                <a:rPr lang="en-US" i="1">
                                  <a:latin typeface="Cambria Math" charset="0"/>
                                  <a:ea typeface="Karla" charset="0"/>
                                </a:rPr>
                                <m:t>𝑦</m:t>
                              </m:r>
                            </m:e>
                          </m:acc>
                        </m:e>
                        <m:sub>
                          <m:r>
                            <a:rPr lang="en-US" i="1">
                              <a:latin typeface="Cambria Math" charset="0"/>
                              <a:ea typeface="Karla" charset="0"/>
                            </a:rPr>
                            <m:t>𝑞</m:t>
                          </m:r>
                        </m:sub>
                      </m:sSub>
                    </m:oMath>
                  </a14:m>
                  <a:r>
                    <a:rPr lang="en-US" dirty="0">
                      <a:latin typeface="Karla" charset="0"/>
                      <a:ea typeface="Karla" charset="0"/>
                      <a:cs typeface="Karla" charset="0"/>
                    </a:rPr>
                    <a:t>at some </a:t>
                  </a:r>
                  <a14:m>
                    <m:oMath xmlns:m="http://schemas.openxmlformats.org/officeDocument/2006/math">
                      <m:sSub>
                        <m:sSubPr>
                          <m:ctrlPr>
                            <a:rPr lang="en-US" i="1">
                              <a:latin typeface="Cambria Math" panose="02040503050406030204" pitchFamily="18" charset="0"/>
                              <a:ea typeface="Karla" charset="0"/>
                            </a:rPr>
                          </m:ctrlPr>
                        </m:sSubPr>
                        <m:e>
                          <m:r>
                            <a:rPr lang="en-US" b="0" i="1" smtClean="0">
                              <a:latin typeface="Cambria Math" panose="02040503050406030204" pitchFamily="18" charset="0"/>
                              <a:ea typeface="Karla" charset="0"/>
                            </a:rPr>
                            <m:t>𝑥</m:t>
                          </m:r>
                        </m:e>
                        <m:sub>
                          <m:r>
                            <a:rPr lang="en-US" b="0" i="1" smtClean="0">
                              <a:latin typeface="Cambria Math" charset="0"/>
                              <a:ea typeface="Karla" charset="0"/>
                            </a:rPr>
                            <m:t>𝑞</m:t>
                          </m:r>
                          <m:r>
                            <a:rPr lang="en-US" i="1">
                              <a:latin typeface="Cambria Math" panose="02040503050406030204" pitchFamily="18" charset="0"/>
                              <a:ea typeface="Karla" charset="0"/>
                            </a:rPr>
                            <m:t> </m:t>
                          </m:r>
                        </m:sub>
                      </m:sSub>
                    </m:oMath>
                  </a14:m>
                  <a:r>
                    <a:rPr lang="en-US" dirty="0">
                      <a:latin typeface="Karla" charset="0"/>
                      <a:ea typeface="Karla" charset="0"/>
                      <a:cs typeface="Karla" charset="0"/>
                    </a:rPr>
                    <a:t>?</a:t>
                  </a:r>
                </a:p>
                <a:p>
                  <a:endParaRPr lang="en-US" dirty="0">
                    <a:latin typeface="Karla" charset="0"/>
                    <a:ea typeface="Karla" charset="0"/>
                    <a:cs typeface="Karla" charset="0"/>
                  </a:endParaRPr>
                </a:p>
              </p:txBody>
            </p:sp>
          </mc:Choice>
          <mc:Fallback xmlns="">
            <p:sp>
              <p:nvSpPr>
                <p:cNvPr id="30" name="TextBox 29"/>
                <p:cNvSpPr txBox="1">
                  <a:spLocks noRot="1" noChangeAspect="1" noMove="1" noResize="1" noEditPoints="1" noAdjustHandles="1" noChangeArrowheads="1" noChangeShapeType="1" noTextEdit="1"/>
                </p:cNvSpPr>
                <p:nvPr/>
              </p:nvSpPr>
              <p:spPr>
                <a:xfrm>
                  <a:off x="9472486" y="1948576"/>
                  <a:ext cx="2526751" cy="966162"/>
                </a:xfrm>
                <a:prstGeom prst="rect">
                  <a:avLst/>
                </a:prstGeom>
                <a:blipFill rotWithShape="0">
                  <a:blip r:embed="rId4"/>
                  <a:stretch>
                    <a:fillRect l="-2174" t="-3165" b="-5696"/>
                  </a:stretch>
                </a:blipFill>
              </p:spPr>
              <p:txBody>
                <a:bodyPr/>
                <a:lstStyle/>
                <a:p>
                  <a:r>
                    <a:rPr lang="en-US">
                      <a:noFill/>
                    </a:rPr>
                    <a:t> </a:t>
                  </a:r>
                </a:p>
              </p:txBody>
            </p:sp>
          </mc:Fallback>
        </mc:AlternateContent>
        <p:grpSp>
          <p:nvGrpSpPr>
            <p:cNvPr id="22" name="Group 21">
              <a:extLst>
                <a:ext uri="{FF2B5EF4-FFF2-40B4-BE49-F238E27FC236}">
                  <a16:creationId xmlns:a16="http://schemas.microsoft.com/office/drawing/2014/main" id="{203A4D2B-2BEF-FC46-B8BE-CB2B553B5DF4}"/>
                </a:ext>
              </a:extLst>
            </p:cNvPr>
            <p:cNvGrpSpPr/>
            <p:nvPr/>
          </p:nvGrpSpPr>
          <p:grpSpPr>
            <a:xfrm>
              <a:off x="7428078" y="2018942"/>
              <a:ext cx="573106" cy="3489117"/>
              <a:chOff x="7428078" y="2018942"/>
              <a:chExt cx="573106" cy="3489117"/>
            </a:xfrm>
          </p:grpSpPr>
          <p:sp>
            <p:nvSpPr>
              <p:cNvPr id="3" name="Oval 2">
                <a:extLst>
                  <a:ext uri="{FF2B5EF4-FFF2-40B4-BE49-F238E27FC236}">
                    <a16:creationId xmlns:a16="http://schemas.microsoft.com/office/drawing/2014/main" id="{FB94280D-BC2F-A747-A334-DCD560BD78EA}"/>
                  </a:ext>
                </a:extLst>
              </p:cNvPr>
              <p:cNvSpPr/>
              <p:nvPr/>
            </p:nvSpPr>
            <p:spPr>
              <a:xfrm>
                <a:off x="7628351" y="5035463"/>
                <a:ext cx="114130" cy="109728"/>
              </a:xfrm>
              <a:prstGeom prst="ellipse">
                <a:avLst/>
              </a:prstGeom>
              <a:solidFill>
                <a:srgbClr val="C00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nvGrpSpPr>
              <p:cNvPr id="8" name="Group 7">
                <a:extLst>
                  <a:ext uri="{FF2B5EF4-FFF2-40B4-BE49-F238E27FC236}">
                    <a16:creationId xmlns:a16="http://schemas.microsoft.com/office/drawing/2014/main" id="{914D6FD4-23DF-4546-8FA3-862622CEABB7}"/>
                  </a:ext>
                </a:extLst>
              </p:cNvPr>
              <p:cNvGrpSpPr/>
              <p:nvPr/>
            </p:nvGrpSpPr>
            <p:grpSpPr>
              <a:xfrm>
                <a:off x="7428078" y="2018942"/>
                <a:ext cx="573106" cy="3489117"/>
                <a:chOff x="7428078" y="2131956"/>
                <a:chExt cx="573106" cy="3489117"/>
              </a:xfrm>
            </p:grpSpPr>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731E38F-93F2-A649-AC80-6DF519DB7D80}"/>
                        </a:ext>
                      </a:extLst>
                    </p:cNvPr>
                    <p:cNvSpPr txBox="1"/>
                    <p:nvPr/>
                  </p:nvSpPr>
                  <p:spPr>
                    <a:xfrm>
                      <a:off x="7428078" y="5130874"/>
                      <a:ext cx="573106" cy="4901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ea typeface="Karla" pitchFamily="2" charset="0"/>
                                  </a:rPr>
                                </m:ctrlPr>
                              </m:sSubPr>
                              <m:e>
                                <m:r>
                                  <a:rPr lang="en-US" sz="2400" b="0" i="1" smtClean="0">
                                    <a:latin typeface="Cambria Math" panose="02040503050406030204" pitchFamily="18" charset="0"/>
                                    <a:ea typeface="Karla" pitchFamily="2" charset="0"/>
                                  </a:rPr>
                                  <m:t>𝑥</m:t>
                                </m:r>
                              </m:e>
                              <m:sub>
                                <m:r>
                                  <a:rPr lang="en-US" sz="2400" b="0" i="1" smtClean="0">
                                    <a:latin typeface="Cambria Math" charset="0"/>
                                    <a:ea typeface="Karla" pitchFamily="2" charset="0"/>
                                  </a:rPr>
                                  <m:t>𝑞</m:t>
                                </m:r>
                              </m:sub>
                            </m:sSub>
                          </m:oMath>
                        </m:oMathPara>
                      </a14:m>
                      <a:endParaRPr lang="en-US" sz="2400" dirty="0">
                        <a:latin typeface="Karla" pitchFamily="2" charset="0"/>
                        <a:ea typeface="Karla" pitchFamily="2" charset="0"/>
                      </a:endParaRPr>
                    </a:p>
                  </p:txBody>
                </p:sp>
              </mc:Choice>
              <mc:Fallback xmlns="">
                <p:sp>
                  <p:nvSpPr>
                    <p:cNvPr id="7" name="TextBox 6">
                      <a:extLst>
                        <a:ext uri="{FF2B5EF4-FFF2-40B4-BE49-F238E27FC236}">
                          <a16:creationId xmlns:a16="http://schemas.microsoft.com/office/drawing/2014/main" xmlns:a14="http://schemas.microsoft.com/office/drawing/2010/main" xmlns="" id="{0731E38F-93F2-A649-AC80-6DF519DB7D80}"/>
                        </a:ext>
                      </a:extLst>
                    </p:cNvPr>
                    <p:cNvSpPr txBox="1">
                      <a:spLocks noRot="1" noChangeAspect="1" noMove="1" noResize="1" noEditPoints="1" noAdjustHandles="1" noChangeArrowheads="1" noChangeShapeType="1" noTextEdit="1"/>
                    </p:cNvSpPr>
                    <p:nvPr/>
                  </p:nvSpPr>
                  <p:spPr>
                    <a:xfrm>
                      <a:off x="7428078" y="5130874"/>
                      <a:ext cx="573106" cy="490199"/>
                    </a:xfrm>
                    <a:prstGeom prst="rect">
                      <a:avLst/>
                    </a:prstGeom>
                    <a:blipFill rotWithShape="0">
                      <a:blip r:embed="rId5"/>
                      <a:stretch>
                        <a:fillRect b="-6173"/>
                      </a:stretch>
                    </a:blipFill>
                  </p:spPr>
                  <p:txBody>
                    <a:bodyPr/>
                    <a:lstStyle/>
                    <a:p>
                      <a:r>
                        <a:rPr lang="en-US">
                          <a:noFill/>
                        </a:rPr>
                        <a:t> </a:t>
                      </a:r>
                    </a:p>
                  </p:txBody>
                </p:sp>
              </mc:Fallback>
            </mc:AlternateContent>
            <p:sp>
              <p:nvSpPr>
                <p:cNvPr id="6" name="Freeform 5"/>
                <p:cNvSpPr/>
                <p:nvPr/>
              </p:nvSpPr>
              <p:spPr>
                <a:xfrm>
                  <a:off x="7665929" y="2131956"/>
                  <a:ext cx="50104" cy="3006247"/>
                </a:xfrm>
                <a:custGeom>
                  <a:avLst/>
                  <a:gdLst>
                    <a:gd name="connsiteX0" fmla="*/ 37578 w 50104"/>
                    <a:gd name="connsiteY0" fmla="*/ 3006247 h 3006247"/>
                    <a:gd name="connsiteX1" fmla="*/ 50104 w 50104"/>
                    <a:gd name="connsiteY1" fmla="*/ 814192 h 3006247"/>
                    <a:gd name="connsiteX2" fmla="*/ 37578 w 50104"/>
                    <a:gd name="connsiteY2" fmla="*/ 751562 h 3006247"/>
                    <a:gd name="connsiteX3" fmla="*/ 25052 w 50104"/>
                    <a:gd name="connsiteY3" fmla="*/ 613776 h 3006247"/>
                    <a:gd name="connsiteX4" fmla="*/ 12526 w 50104"/>
                    <a:gd name="connsiteY4" fmla="*/ 513568 h 3006247"/>
                    <a:gd name="connsiteX5" fmla="*/ 0 w 50104"/>
                    <a:gd name="connsiteY5" fmla="*/ 162839 h 3006247"/>
                    <a:gd name="connsiteX6" fmla="*/ 12526 w 50104"/>
                    <a:gd name="connsiteY6" fmla="*/ 112735 h 3006247"/>
                    <a:gd name="connsiteX7" fmla="*/ 12526 w 50104"/>
                    <a:gd name="connsiteY7" fmla="*/ 0 h 30062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104" h="3006247">
                      <a:moveTo>
                        <a:pt x="37578" y="3006247"/>
                      </a:moveTo>
                      <a:cubicBezTo>
                        <a:pt x="41753" y="2275562"/>
                        <a:pt x="50104" y="1544889"/>
                        <a:pt x="50104" y="814192"/>
                      </a:cubicBezTo>
                      <a:cubicBezTo>
                        <a:pt x="50104" y="792902"/>
                        <a:pt x="40219" y="772688"/>
                        <a:pt x="37578" y="751562"/>
                      </a:cubicBezTo>
                      <a:cubicBezTo>
                        <a:pt x="31858" y="705800"/>
                        <a:pt x="29880" y="659641"/>
                        <a:pt x="25052" y="613776"/>
                      </a:cubicBezTo>
                      <a:cubicBezTo>
                        <a:pt x="21528" y="580298"/>
                        <a:pt x="16701" y="546971"/>
                        <a:pt x="12526" y="513568"/>
                      </a:cubicBezTo>
                      <a:cubicBezTo>
                        <a:pt x="8351" y="396658"/>
                        <a:pt x="0" y="279823"/>
                        <a:pt x="0" y="162839"/>
                      </a:cubicBezTo>
                      <a:cubicBezTo>
                        <a:pt x="0" y="145624"/>
                        <a:pt x="11206" y="129900"/>
                        <a:pt x="12526" y="112735"/>
                      </a:cubicBezTo>
                      <a:cubicBezTo>
                        <a:pt x="15408" y="75267"/>
                        <a:pt x="12526" y="37578"/>
                        <a:pt x="12526" y="0"/>
                      </a:cubicBezTo>
                    </a:path>
                  </a:pathLst>
                </a:custGeom>
                <a:solidFill>
                  <a:srgbClr val="F9F9F9"/>
                </a:solidFill>
                <a:effectLst>
                  <a:outerShdw blurRad="40000" dist="23000" dir="5400000" rotWithShape="0">
                    <a:schemeClr val="tx1">
                      <a:alpha val="35000"/>
                    </a:scheme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grpSp>
      </p:grpSp>
      <p:grpSp>
        <p:nvGrpSpPr>
          <p:cNvPr id="21" name="Group 20">
            <a:extLst>
              <a:ext uri="{FF2B5EF4-FFF2-40B4-BE49-F238E27FC236}">
                <a16:creationId xmlns:a16="http://schemas.microsoft.com/office/drawing/2014/main" id="{F8CF77CA-E6D2-0C4D-B979-24ED101EC170}"/>
              </a:ext>
            </a:extLst>
          </p:cNvPr>
          <p:cNvGrpSpPr/>
          <p:nvPr/>
        </p:nvGrpSpPr>
        <p:grpSpPr>
          <a:xfrm>
            <a:off x="7210402" y="3192493"/>
            <a:ext cx="4505647" cy="1825367"/>
            <a:chOff x="7210402" y="3192493"/>
            <a:chExt cx="4505647" cy="1825367"/>
          </a:xfrm>
        </p:grpSpPr>
        <p:sp>
          <p:nvSpPr>
            <p:cNvPr id="29" name="5-Point Star 28"/>
            <p:cNvSpPr/>
            <p:nvPr/>
          </p:nvSpPr>
          <p:spPr>
            <a:xfrm>
              <a:off x="7628351" y="3241396"/>
              <a:ext cx="200417" cy="221711"/>
            </a:xfrm>
            <a:prstGeom prst="star5">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A57C4E67-F7BA-1B4F-9CA5-15165EE834F1}"/>
                    </a:ext>
                  </a:extLst>
                </p:cNvPr>
                <p:cNvSpPr txBox="1"/>
                <p:nvPr/>
              </p:nvSpPr>
              <p:spPr>
                <a:xfrm>
                  <a:off x="9472486" y="4534394"/>
                  <a:ext cx="2243563" cy="483466"/>
                </a:xfrm>
                <a:prstGeom prst="rect">
                  <a:avLst/>
                </a:prstGeom>
                <a:noFill/>
              </p:spPr>
              <p:txBody>
                <a:bodyPr wrap="none" rtlCol="0">
                  <a:spAutoFit/>
                </a:bodyPr>
                <a:lstStyle/>
                <a:p>
                  <a:r>
                    <a:rPr lang="en-US" dirty="0">
                      <a:ea typeface="Karla" charset="0"/>
                    </a:rPr>
                    <a:t>Predict </a:t>
                  </a:r>
                  <a14:m>
                    <m:oMath xmlns:m="http://schemas.openxmlformats.org/officeDocument/2006/math">
                      <m:acc>
                        <m:accPr>
                          <m:chr m:val="̂"/>
                          <m:ctrlPr>
                            <a:rPr lang="en-US" i="1" smtClean="0">
                              <a:latin typeface="Cambria Math" panose="02040503050406030204" pitchFamily="18" charset="0"/>
                              <a:ea typeface="Karla" charset="0"/>
                            </a:rPr>
                          </m:ctrlPr>
                        </m:accPr>
                        <m:e>
                          <m:sSub>
                            <m:sSubPr>
                              <m:ctrlPr>
                                <a:rPr lang="en-US" i="1">
                                  <a:latin typeface="Cambria Math" panose="02040503050406030204" pitchFamily="18" charset="0"/>
                                  <a:ea typeface="Karla" charset="0"/>
                                </a:rPr>
                              </m:ctrlPr>
                            </m:sSubPr>
                            <m:e>
                              <m:r>
                                <a:rPr lang="en-US" i="1">
                                  <a:latin typeface="Cambria Math" panose="02040503050406030204" pitchFamily="18" charset="0"/>
                                  <a:ea typeface="Karla" charset="0"/>
                                </a:rPr>
                                <m:t>𝑦</m:t>
                              </m:r>
                            </m:e>
                            <m:sub>
                              <m:r>
                                <a:rPr lang="en-US" b="0" i="1" smtClean="0">
                                  <a:latin typeface="Cambria Math" charset="0"/>
                                  <a:ea typeface="Karla" charset="0"/>
                                </a:rPr>
                                <m:t>𝑞</m:t>
                              </m:r>
                              <m:r>
                                <a:rPr lang="en-US" i="1">
                                  <a:latin typeface="Cambria Math" panose="02040503050406030204" pitchFamily="18" charset="0"/>
                                  <a:ea typeface="Karla" charset="0"/>
                                </a:rPr>
                                <m:t> </m:t>
                              </m:r>
                            </m:sub>
                          </m:sSub>
                        </m:e>
                      </m:acc>
                      <m:r>
                        <a:rPr lang="en-US" b="0" i="1" smtClean="0">
                          <a:latin typeface="Cambria Math" panose="02040503050406030204" pitchFamily="18" charset="0"/>
                          <a:ea typeface="Karla" charset="0"/>
                        </a:rPr>
                        <m:t>=</m:t>
                      </m:r>
                      <m:f>
                        <m:fPr>
                          <m:ctrlPr>
                            <a:rPr lang="mr-IN" b="0" i="1" smtClean="0">
                              <a:latin typeface="Cambria Math" panose="02040503050406030204" pitchFamily="18" charset="0"/>
                              <a:ea typeface="Karla" charset="0"/>
                            </a:rPr>
                          </m:ctrlPr>
                        </m:fPr>
                        <m:num>
                          <m:r>
                            <a:rPr lang="en-US" b="0" i="1" smtClean="0">
                              <a:latin typeface="Cambria Math" charset="0"/>
                              <a:ea typeface="Karla" charset="0"/>
                            </a:rPr>
                            <m:t>1</m:t>
                          </m:r>
                        </m:num>
                        <m:den>
                          <m:r>
                            <a:rPr lang="en-US" b="0" i="1" smtClean="0">
                              <a:latin typeface="Cambria Math" charset="0"/>
                              <a:ea typeface="Karla" charset="0"/>
                            </a:rPr>
                            <m:t>𝑘</m:t>
                          </m:r>
                        </m:den>
                      </m:f>
                      <m:nary>
                        <m:naryPr>
                          <m:chr m:val="∑"/>
                          <m:ctrlPr>
                            <a:rPr lang="is-IS" b="0" i="1" smtClean="0">
                              <a:latin typeface="Cambria Math" panose="02040503050406030204" pitchFamily="18" charset="0"/>
                              <a:ea typeface="Karla" charset="0"/>
                            </a:rPr>
                          </m:ctrlPr>
                        </m:naryPr>
                        <m:sub>
                          <m:r>
                            <m:rPr>
                              <m:brk m:alnAt="23"/>
                            </m:rPr>
                            <a:rPr lang="en-US" b="0" i="1" smtClean="0">
                              <a:latin typeface="Cambria Math" charset="0"/>
                              <a:ea typeface="Karla" charset="0"/>
                            </a:rPr>
                            <m:t>𝑖</m:t>
                          </m:r>
                        </m:sub>
                        <m:sup>
                          <m:r>
                            <a:rPr lang="en-US" b="0" i="1" smtClean="0">
                              <a:latin typeface="Cambria Math" charset="0"/>
                              <a:ea typeface="Karla" charset="0"/>
                            </a:rPr>
                            <m:t>𝑘</m:t>
                          </m:r>
                        </m:sup>
                        <m:e>
                          <m:sSub>
                            <m:sSubPr>
                              <m:ctrlPr>
                                <a:rPr lang="en-US" b="0" i="1" smtClean="0">
                                  <a:latin typeface="Cambria Math" panose="02040503050406030204" pitchFamily="18" charset="0"/>
                                  <a:ea typeface="Karla" charset="0"/>
                                </a:rPr>
                              </m:ctrlPr>
                            </m:sSubPr>
                            <m:e>
                              <m:r>
                                <a:rPr lang="en-US" b="0" i="1" smtClean="0">
                                  <a:latin typeface="Cambria Math" charset="0"/>
                                  <a:ea typeface="Karla" charset="0"/>
                                </a:rPr>
                                <m:t>𝑦</m:t>
                              </m:r>
                            </m:e>
                            <m:sub>
                              <m:sSub>
                                <m:sSubPr>
                                  <m:ctrlPr>
                                    <a:rPr lang="en-US" b="0" i="1" smtClean="0">
                                      <a:latin typeface="Cambria Math" panose="02040503050406030204" pitchFamily="18" charset="0"/>
                                      <a:ea typeface="Karla" charset="0"/>
                                    </a:rPr>
                                  </m:ctrlPr>
                                </m:sSubPr>
                                <m:e>
                                  <m:r>
                                    <a:rPr lang="en-US" b="0" i="1" smtClean="0">
                                      <a:latin typeface="Cambria Math" charset="0"/>
                                      <a:ea typeface="Karla" charset="0"/>
                                    </a:rPr>
                                    <m:t>𝑞</m:t>
                                  </m:r>
                                </m:e>
                                <m:sub>
                                  <m:r>
                                    <a:rPr lang="en-US" b="0" i="1" smtClean="0">
                                      <a:latin typeface="Cambria Math" charset="0"/>
                                      <a:ea typeface="Karla" charset="0"/>
                                    </a:rPr>
                                    <m:t>𝑖</m:t>
                                  </m:r>
                                </m:sub>
                              </m:sSub>
                            </m:sub>
                          </m:sSub>
                        </m:e>
                      </m:nary>
                    </m:oMath>
                  </a14:m>
                  <a:endParaRPr lang="en-US" dirty="0"/>
                </a:p>
              </p:txBody>
            </p:sp>
          </mc:Choice>
          <mc:Fallback xmlns="">
            <p:sp>
              <p:nvSpPr>
                <p:cNvPr id="18" name="TextBox 17">
                  <a:extLst>
                    <a:ext uri="{FF2B5EF4-FFF2-40B4-BE49-F238E27FC236}">
                      <a16:creationId xmlns:a16="http://schemas.microsoft.com/office/drawing/2014/main" xmlns="" xmlns:a14="http://schemas.microsoft.com/office/drawing/2010/main" id="{A57C4E67-F7BA-1B4F-9CA5-15165EE834F1}"/>
                    </a:ext>
                  </a:extLst>
                </p:cNvPr>
                <p:cNvSpPr txBox="1">
                  <a:spLocks noRot="1" noChangeAspect="1" noMove="1" noResize="1" noEditPoints="1" noAdjustHandles="1" noChangeArrowheads="1" noChangeShapeType="1" noTextEdit="1"/>
                </p:cNvSpPr>
                <p:nvPr/>
              </p:nvSpPr>
              <p:spPr>
                <a:xfrm>
                  <a:off x="9472486" y="4534394"/>
                  <a:ext cx="2243563" cy="483466"/>
                </a:xfrm>
                <a:prstGeom prst="rect">
                  <a:avLst/>
                </a:prstGeom>
                <a:blipFill rotWithShape="0">
                  <a:blip r:embed="rId6"/>
                  <a:stretch>
                    <a:fillRect l="-2446" t="-79747" r="-11957" b="-13164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Rectangle 18">
                  <a:extLst>
                    <a:ext uri="{FF2B5EF4-FFF2-40B4-BE49-F238E27FC236}">
                      <a16:creationId xmlns:a16="http://schemas.microsoft.com/office/drawing/2014/main" id="{04DD8431-5EE5-D94C-BBAF-83030708D12D}"/>
                    </a:ext>
                  </a:extLst>
                </p:cNvPr>
                <p:cNvSpPr/>
                <p:nvPr/>
              </p:nvSpPr>
              <p:spPr>
                <a:xfrm>
                  <a:off x="7210402" y="3192493"/>
                  <a:ext cx="462755" cy="39074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ea typeface="Karla" charset="0"/>
                              </a:rPr>
                            </m:ctrlPr>
                          </m:sSubPr>
                          <m:e>
                            <m:acc>
                              <m:accPr>
                                <m:chr m:val="̂"/>
                                <m:ctrlPr>
                                  <a:rPr lang="en-US" i="1">
                                    <a:latin typeface="Cambria Math" panose="02040503050406030204" pitchFamily="18" charset="0"/>
                                    <a:ea typeface="Karla" charset="0"/>
                                  </a:rPr>
                                </m:ctrlPr>
                              </m:accPr>
                              <m:e>
                                <m:r>
                                  <a:rPr lang="en-US" i="1">
                                    <a:latin typeface="Cambria Math" charset="0"/>
                                    <a:ea typeface="Karla" charset="0"/>
                                  </a:rPr>
                                  <m:t>𝑦</m:t>
                                </m:r>
                              </m:e>
                            </m:acc>
                          </m:e>
                          <m:sub>
                            <m:r>
                              <a:rPr lang="en-US" i="1">
                                <a:latin typeface="Cambria Math" charset="0"/>
                                <a:ea typeface="Karla" charset="0"/>
                              </a:rPr>
                              <m:t>𝑞</m:t>
                            </m:r>
                          </m:sub>
                        </m:sSub>
                      </m:oMath>
                    </m:oMathPara>
                  </a14:m>
                  <a:endParaRPr lang="en-US" dirty="0"/>
                </a:p>
              </p:txBody>
            </p:sp>
          </mc:Choice>
          <mc:Fallback xmlns="">
            <p:sp>
              <p:nvSpPr>
                <p:cNvPr id="19" name="Rectangle 18">
                  <a:extLst>
                    <a:ext uri="{FF2B5EF4-FFF2-40B4-BE49-F238E27FC236}">
                      <a16:creationId xmlns:a16="http://schemas.microsoft.com/office/drawing/2014/main" xmlns:a14="http://schemas.microsoft.com/office/drawing/2010/main" xmlns="" id="{04DD8431-5EE5-D94C-BBAF-83030708D12D}"/>
                    </a:ext>
                  </a:extLst>
                </p:cNvPr>
                <p:cNvSpPr>
                  <a:spLocks noRot="1" noChangeAspect="1" noMove="1" noResize="1" noEditPoints="1" noAdjustHandles="1" noChangeArrowheads="1" noChangeShapeType="1" noTextEdit="1"/>
                </p:cNvSpPr>
                <p:nvPr/>
              </p:nvSpPr>
              <p:spPr>
                <a:xfrm>
                  <a:off x="7210402" y="3192493"/>
                  <a:ext cx="462755" cy="390748"/>
                </a:xfrm>
                <a:prstGeom prst="rect">
                  <a:avLst/>
                </a:prstGeom>
                <a:blipFill rotWithShape="0">
                  <a:blip r:embed="rId7"/>
                  <a:stretch>
                    <a:fillRect t="-1563" r="-13158" b="-3125"/>
                  </a:stretch>
                </a:blipFill>
              </p:spPr>
              <p:txBody>
                <a:bodyPr/>
                <a:lstStyle/>
                <a:p>
                  <a:r>
                    <a:rPr lang="en-US">
                      <a:noFill/>
                    </a:rPr>
                    <a:t> </a:t>
                  </a:r>
                </a:p>
              </p:txBody>
            </p:sp>
          </mc:Fallback>
        </mc:AlternateContent>
      </p:grpSp>
      <p:grpSp>
        <p:nvGrpSpPr>
          <p:cNvPr id="26" name="Group 25">
            <a:extLst>
              <a:ext uri="{FF2B5EF4-FFF2-40B4-BE49-F238E27FC236}">
                <a16:creationId xmlns:a16="http://schemas.microsoft.com/office/drawing/2014/main" id="{9F040EF2-ACF6-A745-887C-84FC55FB1159}"/>
              </a:ext>
            </a:extLst>
          </p:cNvPr>
          <p:cNvGrpSpPr/>
          <p:nvPr/>
        </p:nvGrpSpPr>
        <p:grpSpPr>
          <a:xfrm>
            <a:off x="5507915" y="2699766"/>
            <a:ext cx="6060089" cy="1430651"/>
            <a:chOff x="5507915" y="2699766"/>
            <a:chExt cx="6060089" cy="1430651"/>
          </a:xfrm>
        </p:grpSpPr>
        <p:grpSp>
          <p:nvGrpSpPr>
            <p:cNvPr id="15" name="Group 14">
              <a:extLst>
                <a:ext uri="{FF2B5EF4-FFF2-40B4-BE49-F238E27FC236}">
                  <a16:creationId xmlns:a16="http://schemas.microsoft.com/office/drawing/2014/main" id="{23996A04-9B10-CA47-858C-0C31F5B71CEE}"/>
                </a:ext>
              </a:extLst>
            </p:cNvPr>
            <p:cNvGrpSpPr/>
            <p:nvPr/>
          </p:nvGrpSpPr>
          <p:grpSpPr>
            <a:xfrm>
              <a:off x="6601216" y="2699766"/>
              <a:ext cx="4966788" cy="1221745"/>
              <a:chOff x="6601216" y="2781958"/>
              <a:chExt cx="4966788" cy="1221745"/>
            </a:xfrm>
          </p:grpSpPr>
          <p:cxnSp>
            <p:nvCxnSpPr>
              <p:cNvPr id="10" name="Straight Arrow Connector 9"/>
              <p:cNvCxnSpPr/>
              <p:nvPr/>
            </p:nvCxnSpPr>
            <p:spPr>
              <a:xfrm flipH="1">
                <a:off x="6601216" y="3167669"/>
                <a:ext cx="1114120"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a:off x="7742481" y="3750554"/>
                <a:ext cx="474593"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719BBD0-1B95-AA48-9295-5FEB43688998}"/>
                      </a:ext>
                    </a:extLst>
                  </p:cNvPr>
                  <p:cNvSpPr txBox="1"/>
                  <p:nvPr/>
                </p:nvSpPr>
                <p:spPr>
                  <a:xfrm>
                    <a:off x="9472486" y="2781958"/>
                    <a:ext cx="2095518" cy="1221745"/>
                  </a:xfrm>
                  <a:prstGeom prst="rect">
                    <a:avLst/>
                  </a:prstGeom>
                  <a:noFill/>
                </p:spPr>
                <p:txBody>
                  <a:bodyPr wrap="square" rtlCol="0">
                    <a:spAutoFit/>
                  </a:bodyPr>
                  <a:lstStyle/>
                  <a:p>
                    <a:r>
                      <a:rPr lang="en-US" dirty="0">
                        <a:latin typeface="Karla" charset="0"/>
                        <a:ea typeface="Karla" charset="0"/>
                        <a:cs typeface="Karla" charset="0"/>
                      </a:rPr>
                      <a:t>Find distances to all other points </a:t>
                    </a:r>
                    <a14:m>
                      <m:oMath xmlns:m="http://schemas.openxmlformats.org/officeDocument/2006/math">
                        <m:r>
                          <a:rPr lang="en-US" b="0" i="1" smtClean="0">
                            <a:latin typeface="Cambria Math" panose="02040503050406030204" pitchFamily="18" charset="0"/>
                            <a:ea typeface="Karla" charset="0"/>
                            <a:cs typeface="Karla" charset="0"/>
                          </a:rPr>
                          <m:t>𝐷</m:t>
                        </m:r>
                        <m:r>
                          <a:rPr lang="en-US" b="0" i="1" smtClean="0">
                            <a:latin typeface="Cambria Math" panose="02040503050406030204" pitchFamily="18" charset="0"/>
                            <a:ea typeface="Karla" charset="0"/>
                            <a:cs typeface="Karla" charset="0"/>
                          </a:rPr>
                          <m:t>(</m:t>
                        </m:r>
                        <m:sSub>
                          <m:sSubPr>
                            <m:ctrlPr>
                              <a:rPr lang="en-US" b="0" i="1" smtClean="0">
                                <a:latin typeface="Cambria Math" panose="02040503050406030204" pitchFamily="18" charset="0"/>
                                <a:ea typeface="Karla" charset="0"/>
                              </a:rPr>
                            </m:ctrlPr>
                          </m:sSubPr>
                          <m:e>
                            <m:r>
                              <a:rPr lang="en-US" b="0" i="1" smtClean="0">
                                <a:latin typeface="Cambria Math" panose="02040503050406030204" pitchFamily="18" charset="0"/>
                                <a:ea typeface="Karla" charset="0"/>
                              </a:rPr>
                              <m:t>𝑥</m:t>
                            </m:r>
                          </m:e>
                          <m:sub>
                            <m:r>
                              <a:rPr lang="en-US" b="0" i="1" smtClean="0">
                                <a:latin typeface="Cambria Math" charset="0"/>
                                <a:ea typeface="Karla" charset="0"/>
                              </a:rPr>
                              <m:t>𝑞</m:t>
                            </m:r>
                          </m:sub>
                        </m:sSub>
                        <m:r>
                          <a:rPr lang="en-US" b="0" i="1" smtClean="0">
                            <a:latin typeface="Cambria Math" panose="02040503050406030204" pitchFamily="18" charset="0"/>
                            <a:ea typeface="Karla" charset="0"/>
                          </a:rPr>
                          <m:t>,</m:t>
                        </m:r>
                        <m:sSub>
                          <m:sSubPr>
                            <m:ctrlPr>
                              <a:rPr lang="en-US" b="0" i="1" smtClean="0">
                                <a:latin typeface="Cambria Math" panose="02040503050406030204" pitchFamily="18" charset="0"/>
                                <a:ea typeface="Karla" charset="0"/>
                              </a:rPr>
                            </m:ctrlPr>
                          </m:sSubPr>
                          <m:e>
                            <m:r>
                              <a:rPr lang="en-US" b="0" i="1" smtClean="0">
                                <a:latin typeface="Cambria Math" panose="02040503050406030204" pitchFamily="18" charset="0"/>
                                <a:ea typeface="Karla" charset="0"/>
                              </a:rPr>
                              <m:t>𝑥</m:t>
                            </m:r>
                          </m:e>
                          <m:sub>
                            <m:r>
                              <a:rPr lang="en-US" b="0" i="1" smtClean="0">
                                <a:latin typeface="Cambria Math" panose="02040503050406030204" pitchFamily="18" charset="0"/>
                                <a:ea typeface="Karla" charset="0"/>
                              </a:rPr>
                              <m:t>𝑖</m:t>
                            </m:r>
                          </m:sub>
                        </m:sSub>
                        <m:r>
                          <a:rPr lang="en-US" b="0" i="1" smtClean="0">
                            <a:latin typeface="Cambria Math" panose="02040503050406030204" pitchFamily="18" charset="0"/>
                            <a:ea typeface="Karla" charset="0"/>
                          </a:rPr>
                          <m:t>)</m:t>
                        </m:r>
                      </m:oMath>
                    </a14:m>
                    <a:endParaRPr lang="en-US" dirty="0">
                      <a:latin typeface="Karla" charset="0"/>
                      <a:ea typeface="Karla" charset="0"/>
                      <a:cs typeface="Karla" charset="0"/>
                    </a:endParaRPr>
                  </a:p>
                  <a:p>
                    <a:endParaRPr lang="en-US" dirty="0"/>
                  </a:p>
                </p:txBody>
              </p:sp>
            </mc:Choice>
            <mc:Fallback xmlns="">
              <p:sp>
                <p:nvSpPr>
                  <p:cNvPr id="9" name="TextBox 8">
                    <a:extLst>
                      <a:ext uri="{FF2B5EF4-FFF2-40B4-BE49-F238E27FC236}">
                        <a16:creationId xmlns:a16="http://schemas.microsoft.com/office/drawing/2014/main" xmlns:a14="http://schemas.microsoft.com/office/drawing/2010/main" xmlns="" id="{C719BBD0-1B95-AA48-9295-5FEB43688998}"/>
                      </a:ext>
                    </a:extLst>
                  </p:cNvPr>
                  <p:cNvSpPr txBox="1">
                    <a:spLocks noRot="1" noChangeAspect="1" noMove="1" noResize="1" noEditPoints="1" noAdjustHandles="1" noChangeArrowheads="1" noChangeShapeType="1" noTextEdit="1"/>
                  </p:cNvSpPr>
                  <p:nvPr/>
                </p:nvSpPr>
                <p:spPr>
                  <a:xfrm>
                    <a:off x="9472486" y="2781958"/>
                    <a:ext cx="2095518" cy="1221745"/>
                  </a:xfrm>
                  <a:prstGeom prst="rect">
                    <a:avLst/>
                  </a:prstGeom>
                  <a:blipFill rotWithShape="0">
                    <a:blip r:embed="rId8"/>
                    <a:stretch>
                      <a:fillRect l="-2616" t="-3000" r="-291"/>
                    </a:stretch>
                  </a:blipFill>
                </p:spPr>
                <p:txBody>
                  <a:bodyPr/>
                  <a:lstStyle/>
                  <a:p>
                    <a:r>
                      <a:rPr lang="en-US">
                        <a:noFill/>
                      </a:rPr>
                      <a:t> </a:t>
                    </a:r>
                  </a:p>
                </p:txBody>
              </p:sp>
            </mc:Fallback>
          </mc:AlternateContent>
        </p:grpSp>
        <p:cxnSp>
          <p:nvCxnSpPr>
            <p:cNvPr id="31" name="Straight Arrow Connector 30">
              <a:extLst>
                <a:ext uri="{FF2B5EF4-FFF2-40B4-BE49-F238E27FC236}">
                  <a16:creationId xmlns:a16="http://schemas.microsoft.com/office/drawing/2014/main" id="{25811025-CF39-6F45-98A9-92E5C7B7D5DD}"/>
                </a:ext>
              </a:extLst>
            </p:cNvPr>
            <p:cNvCxnSpPr>
              <a:cxnSpLocks/>
            </p:cNvCxnSpPr>
            <p:nvPr/>
          </p:nvCxnSpPr>
          <p:spPr>
            <a:xfrm flipH="1">
              <a:off x="5507915" y="4130417"/>
              <a:ext cx="2181913"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grpSp>
        <p:nvGrpSpPr>
          <p:cNvPr id="13" name="Group 12"/>
          <p:cNvGrpSpPr/>
          <p:nvPr/>
        </p:nvGrpSpPr>
        <p:grpSpPr>
          <a:xfrm>
            <a:off x="6454592" y="2855245"/>
            <a:ext cx="5445382" cy="2092987"/>
            <a:chOff x="6454592" y="2855245"/>
            <a:chExt cx="5445382" cy="2092987"/>
          </a:xfrm>
        </p:grpSpPr>
        <p:grpSp>
          <p:nvGrpSpPr>
            <p:cNvPr id="17" name="Group 16">
              <a:extLst>
                <a:ext uri="{FF2B5EF4-FFF2-40B4-BE49-F238E27FC236}">
                  <a16:creationId xmlns:a16="http://schemas.microsoft.com/office/drawing/2014/main" id="{1D6B86BF-BE0F-2948-BBC2-5B8DF7A859C2}"/>
                </a:ext>
              </a:extLst>
            </p:cNvPr>
            <p:cNvGrpSpPr/>
            <p:nvPr/>
          </p:nvGrpSpPr>
          <p:grpSpPr>
            <a:xfrm>
              <a:off x="8104340" y="3444807"/>
              <a:ext cx="3795634" cy="1503425"/>
              <a:chOff x="8104340" y="3444807"/>
              <a:chExt cx="3795634" cy="1503425"/>
            </a:xfrm>
          </p:grpSpPr>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41BA71BA-9145-5D40-93DD-F60C475CECD0}"/>
                      </a:ext>
                    </a:extLst>
                  </p:cNvPr>
                  <p:cNvSpPr txBox="1"/>
                  <p:nvPr/>
                </p:nvSpPr>
                <p:spPr>
                  <a:xfrm>
                    <a:off x="9472486" y="3444807"/>
                    <a:ext cx="2427488" cy="1503425"/>
                  </a:xfrm>
                  <a:prstGeom prst="rect">
                    <a:avLst/>
                  </a:prstGeom>
                  <a:noFill/>
                </p:spPr>
                <p:txBody>
                  <a:bodyPr wrap="square" rtlCol="0">
                    <a:spAutoFit/>
                  </a:bodyPr>
                  <a:lstStyle/>
                  <a:p>
                    <a:endParaRPr lang="en-US" dirty="0">
                      <a:latin typeface="Karla" charset="0"/>
                      <a:ea typeface="Karla" charset="0"/>
                      <a:cs typeface="Karla" charset="0"/>
                    </a:endParaRPr>
                  </a:p>
                  <a:p>
                    <a:r>
                      <a:rPr lang="en-US" dirty="0">
                        <a:latin typeface="Karla" charset="0"/>
                        <a:ea typeface="Karla" charset="0"/>
                        <a:cs typeface="Karla" charset="0"/>
                      </a:rPr>
                      <a:t>Find the k-nearest neighbors, </a:t>
                    </a:r>
                    <a14:m>
                      <m:oMath xmlns:m="http://schemas.openxmlformats.org/officeDocument/2006/math">
                        <m:sSub>
                          <m:sSubPr>
                            <m:ctrlPr>
                              <a:rPr lang="en-US" b="0" i="1" smtClean="0">
                                <a:latin typeface="Cambria Math" panose="02040503050406030204" pitchFamily="18" charset="0"/>
                                <a:ea typeface="Karla" charset="0"/>
                              </a:rPr>
                            </m:ctrlPr>
                          </m:sSubPr>
                          <m:e>
                            <m:r>
                              <a:rPr lang="en-US" b="0" i="1" smtClean="0">
                                <a:latin typeface="Cambria Math" charset="0"/>
                                <a:ea typeface="Karla" charset="0"/>
                              </a:rPr>
                              <m:t>𝑥</m:t>
                            </m:r>
                          </m:e>
                          <m:sub>
                            <m:sSub>
                              <m:sSubPr>
                                <m:ctrlPr>
                                  <a:rPr lang="en-US" b="0" i="1" smtClean="0">
                                    <a:latin typeface="Cambria Math" panose="02040503050406030204" pitchFamily="18" charset="0"/>
                                    <a:ea typeface="Karla" charset="0"/>
                                  </a:rPr>
                                </m:ctrlPr>
                              </m:sSubPr>
                              <m:e>
                                <m:r>
                                  <a:rPr lang="en-US" b="0" i="1" smtClean="0">
                                    <a:latin typeface="Cambria Math" charset="0"/>
                                    <a:ea typeface="Karla" charset="0"/>
                                  </a:rPr>
                                  <m:t>𝑞</m:t>
                                </m:r>
                              </m:e>
                              <m:sub>
                                <m:r>
                                  <a:rPr lang="en-US" b="0" i="1" smtClean="0">
                                    <a:latin typeface="Cambria Math" charset="0"/>
                                    <a:ea typeface="Karla" charset="0"/>
                                  </a:rPr>
                                  <m:t>1</m:t>
                                </m:r>
                              </m:sub>
                            </m:sSub>
                          </m:sub>
                        </m:sSub>
                        <m:r>
                          <a:rPr lang="en-US" b="0" i="1" smtClean="0">
                            <a:latin typeface="Cambria Math" charset="0"/>
                            <a:ea typeface="Karla" charset="0"/>
                          </a:rPr>
                          <m:t>,…,</m:t>
                        </m:r>
                        <m:sSub>
                          <m:sSubPr>
                            <m:ctrlPr>
                              <a:rPr lang="en-US" i="1">
                                <a:latin typeface="Cambria Math" panose="02040503050406030204" pitchFamily="18" charset="0"/>
                                <a:ea typeface="Karla" charset="0"/>
                              </a:rPr>
                            </m:ctrlPr>
                          </m:sSubPr>
                          <m:e>
                            <m:r>
                              <a:rPr lang="en-US" i="1">
                                <a:latin typeface="Cambria Math" charset="0"/>
                                <a:ea typeface="Karla" charset="0"/>
                              </a:rPr>
                              <m:t>𝑥</m:t>
                            </m:r>
                          </m:e>
                          <m:sub>
                            <m:sSub>
                              <m:sSubPr>
                                <m:ctrlPr>
                                  <a:rPr lang="en-US" i="1">
                                    <a:latin typeface="Cambria Math" panose="02040503050406030204" pitchFamily="18" charset="0"/>
                                    <a:ea typeface="Karla" charset="0"/>
                                  </a:rPr>
                                </m:ctrlPr>
                              </m:sSubPr>
                              <m:e>
                                <m:r>
                                  <a:rPr lang="en-US" i="1">
                                    <a:latin typeface="Cambria Math" charset="0"/>
                                    <a:ea typeface="Karla" charset="0"/>
                                  </a:rPr>
                                  <m:t>𝑞</m:t>
                                </m:r>
                              </m:e>
                              <m:sub>
                                <m:r>
                                  <a:rPr lang="en-US" b="0" i="1" smtClean="0">
                                    <a:latin typeface="Cambria Math" charset="0"/>
                                    <a:ea typeface="Karla" charset="0"/>
                                  </a:rPr>
                                  <m:t>𝑘</m:t>
                                </m:r>
                              </m:sub>
                            </m:sSub>
                          </m:sub>
                        </m:sSub>
                      </m:oMath>
                    </a14:m>
                    <a:endParaRPr lang="en-US" dirty="0">
                      <a:latin typeface="Karla" charset="0"/>
                      <a:ea typeface="Karla" charset="0"/>
                      <a:cs typeface="Karla" charset="0"/>
                    </a:endParaRPr>
                  </a:p>
                  <a:p>
                    <a:endParaRPr lang="en-US" dirty="0">
                      <a:latin typeface="Karla" charset="0"/>
                      <a:ea typeface="Karla" charset="0"/>
                      <a:cs typeface="Karla" charset="0"/>
                    </a:endParaRPr>
                  </a:p>
                  <a:p>
                    <a:endParaRPr lang="en-US" dirty="0"/>
                  </a:p>
                </p:txBody>
              </p:sp>
            </mc:Choice>
            <mc:Fallback xmlns="">
              <p:sp>
                <p:nvSpPr>
                  <p:cNvPr id="14" name="TextBox 13">
                    <a:extLst>
                      <a:ext uri="{FF2B5EF4-FFF2-40B4-BE49-F238E27FC236}">
                        <a16:creationId xmlns:a16="http://schemas.microsoft.com/office/drawing/2014/main" xmlns="" xmlns:a14="http://schemas.microsoft.com/office/drawing/2010/main" id="{41BA71BA-9145-5D40-93DD-F60C475CECD0}"/>
                      </a:ext>
                    </a:extLst>
                  </p:cNvPr>
                  <p:cNvSpPr txBox="1">
                    <a:spLocks noRot="1" noChangeAspect="1" noMove="1" noResize="1" noEditPoints="1" noAdjustHandles="1" noChangeArrowheads="1" noChangeShapeType="1" noTextEdit="1"/>
                  </p:cNvSpPr>
                  <p:nvPr/>
                </p:nvSpPr>
                <p:spPr>
                  <a:xfrm>
                    <a:off x="9472486" y="3444807"/>
                    <a:ext cx="2427488" cy="1503425"/>
                  </a:xfrm>
                  <a:prstGeom prst="rect">
                    <a:avLst/>
                  </a:prstGeom>
                  <a:blipFill rotWithShape="0">
                    <a:blip r:embed="rId9"/>
                    <a:stretch>
                      <a:fillRect l="-2261"/>
                    </a:stretch>
                  </a:blipFill>
                </p:spPr>
                <p:txBody>
                  <a:bodyPr/>
                  <a:lstStyle/>
                  <a:p>
                    <a:r>
                      <a:rPr lang="en-US">
                        <a:noFill/>
                      </a:rPr>
                      <a:t> </a:t>
                    </a:r>
                  </a:p>
                </p:txBody>
              </p:sp>
            </mc:Fallback>
          </mc:AlternateContent>
          <p:sp>
            <p:nvSpPr>
              <p:cNvPr id="28" name="Freeform 27"/>
              <p:cNvSpPr/>
              <p:nvPr/>
            </p:nvSpPr>
            <p:spPr>
              <a:xfrm>
                <a:off x="8104340" y="3494418"/>
                <a:ext cx="375781" cy="426229"/>
              </a:xfrm>
              <a:custGeom>
                <a:avLst/>
                <a:gdLst>
                  <a:gd name="connsiteX0" fmla="*/ 162838 w 375781"/>
                  <a:gd name="connsiteY0" fmla="*/ 344 h 426229"/>
                  <a:gd name="connsiteX1" fmla="*/ 25052 w 375781"/>
                  <a:gd name="connsiteY1" fmla="*/ 37922 h 426229"/>
                  <a:gd name="connsiteX2" fmla="*/ 0 w 375781"/>
                  <a:gd name="connsiteY2" fmla="*/ 75500 h 426229"/>
                  <a:gd name="connsiteX3" fmla="*/ 37578 w 375781"/>
                  <a:gd name="connsiteY3" fmla="*/ 313494 h 426229"/>
                  <a:gd name="connsiteX4" fmla="*/ 75156 w 375781"/>
                  <a:gd name="connsiteY4" fmla="*/ 351072 h 426229"/>
                  <a:gd name="connsiteX5" fmla="*/ 100208 w 375781"/>
                  <a:gd name="connsiteY5" fmla="*/ 388650 h 426229"/>
                  <a:gd name="connsiteX6" fmla="*/ 137786 w 375781"/>
                  <a:gd name="connsiteY6" fmla="*/ 401177 h 426229"/>
                  <a:gd name="connsiteX7" fmla="*/ 187890 w 375781"/>
                  <a:gd name="connsiteY7" fmla="*/ 426229 h 426229"/>
                  <a:gd name="connsiteX8" fmla="*/ 338202 w 375781"/>
                  <a:gd name="connsiteY8" fmla="*/ 388650 h 426229"/>
                  <a:gd name="connsiteX9" fmla="*/ 350728 w 375781"/>
                  <a:gd name="connsiteY9" fmla="*/ 351072 h 426229"/>
                  <a:gd name="connsiteX10" fmla="*/ 375781 w 375781"/>
                  <a:gd name="connsiteY10" fmla="*/ 313494 h 426229"/>
                  <a:gd name="connsiteX11" fmla="*/ 363255 w 375781"/>
                  <a:gd name="connsiteY11" fmla="*/ 225812 h 426229"/>
                  <a:gd name="connsiteX12" fmla="*/ 250520 w 375781"/>
                  <a:gd name="connsiteY12" fmla="*/ 125604 h 426229"/>
                  <a:gd name="connsiteX13" fmla="*/ 187890 w 375781"/>
                  <a:gd name="connsiteY13" fmla="*/ 62974 h 426229"/>
                  <a:gd name="connsiteX14" fmla="*/ 162838 w 375781"/>
                  <a:gd name="connsiteY14" fmla="*/ 344 h 426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75781" h="426229">
                    <a:moveTo>
                      <a:pt x="162838" y="344"/>
                    </a:moveTo>
                    <a:cubicBezTo>
                      <a:pt x="135698" y="-3831"/>
                      <a:pt x="37235" y="31153"/>
                      <a:pt x="25052" y="37922"/>
                    </a:cubicBezTo>
                    <a:cubicBezTo>
                      <a:pt x="11892" y="45233"/>
                      <a:pt x="8351" y="62974"/>
                      <a:pt x="0" y="75500"/>
                    </a:cubicBezTo>
                    <a:cubicBezTo>
                      <a:pt x="5272" y="149302"/>
                      <a:pt x="-5841" y="244024"/>
                      <a:pt x="37578" y="313494"/>
                    </a:cubicBezTo>
                    <a:cubicBezTo>
                      <a:pt x="46967" y="328516"/>
                      <a:pt x="63815" y="337463"/>
                      <a:pt x="75156" y="351072"/>
                    </a:cubicBezTo>
                    <a:cubicBezTo>
                      <a:pt x="84794" y="362637"/>
                      <a:pt x="88453" y="379245"/>
                      <a:pt x="100208" y="388650"/>
                    </a:cubicBezTo>
                    <a:cubicBezTo>
                      <a:pt x="110518" y="396898"/>
                      <a:pt x="125650" y="395976"/>
                      <a:pt x="137786" y="401177"/>
                    </a:cubicBezTo>
                    <a:cubicBezTo>
                      <a:pt x="154949" y="408533"/>
                      <a:pt x="171189" y="417878"/>
                      <a:pt x="187890" y="426229"/>
                    </a:cubicBezTo>
                    <a:cubicBezTo>
                      <a:pt x="223998" y="421716"/>
                      <a:pt x="303824" y="423029"/>
                      <a:pt x="338202" y="388650"/>
                    </a:cubicBezTo>
                    <a:cubicBezTo>
                      <a:pt x="347538" y="379314"/>
                      <a:pt x="344823" y="362882"/>
                      <a:pt x="350728" y="351072"/>
                    </a:cubicBezTo>
                    <a:cubicBezTo>
                      <a:pt x="357461" y="337607"/>
                      <a:pt x="367430" y="326020"/>
                      <a:pt x="375781" y="313494"/>
                    </a:cubicBezTo>
                    <a:cubicBezTo>
                      <a:pt x="371606" y="284267"/>
                      <a:pt x="376459" y="252219"/>
                      <a:pt x="363255" y="225812"/>
                    </a:cubicBezTo>
                    <a:cubicBezTo>
                      <a:pt x="337190" y="173683"/>
                      <a:pt x="287949" y="163033"/>
                      <a:pt x="250520" y="125604"/>
                    </a:cubicBezTo>
                    <a:cubicBezTo>
                      <a:pt x="167013" y="42097"/>
                      <a:pt x="288098" y="129779"/>
                      <a:pt x="187890" y="62974"/>
                    </a:cubicBezTo>
                    <a:cubicBezTo>
                      <a:pt x="174044" y="21435"/>
                      <a:pt x="189978" y="4519"/>
                      <a:pt x="162838" y="344"/>
                    </a:cubicBezTo>
                    <a:close/>
                  </a:path>
                </a:pathLst>
              </a:custGeom>
              <a:noFill/>
              <a:ln w="22225">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7" name="Freeform 26"/>
            <p:cNvSpPr/>
            <p:nvPr/>
          </p:nvSpPr>
          <p:spPr>
            <a:xfrm>
              <a:off x="6454592" y="2855245"/>
              <a:ext cx="375781" cy="426229"/>
            </a:xfrm>
            <a:custGeom>
              <a:avLst/>
              <a:gdLst>
                <a:gd name="connsiteX0" fmla="*/ 162838 w 375781"/>
                <a:gd name="connsiteY0" fmla="*/ 344 h 426229"/>
                <a:gd name="connsiteX1" fmla="*/ 25052 w 375781"/>
                <a:gd name="connsiteY1" fmla="*/ 37922 h 426229"/>
                <a:gd name="connsiteX2" fmla="*/ 0 w 375781"/>
                <a:gd name="connsiteY2" fmla="*/ 75500 h 426229"/>
                <a:gd name="connsiteX3" fmla="*/ 37578 w 375781"/>
                <a:gd name="connsiteY3" fmla="*/ 313494 h 426229"/>
                <a:gd name="connsiteX4" fmla="*/ 75156 w 375781"/>
                <a:gd name="connsiteY4" fmla="*/ 351072 h 426229"/>
                <a:gd name="connsiteX5" fmla="*/ 100208 w 375781"/>
                <a:gd name="connsiteY5" fmla="*/ 388650 h 426229"/>
                <a:gd name="connsiteX6" fmla="*/ 137786 w 375781"/>
                <a:gd name="connsiteY6" fmla="*/ 401177 h 426229"/>
                <a:gd name="connsiteX7" fmla="*/ 187890 w 375781"/>
                <a:gd name="connsiteY7" fmla="*/ 426229 h 426229"/>
                <a:gd name="connsiteX8" fmla="*/ 338202 w 375781"/>
                <a:gd name="connsiteY8" fmla="*/ 388650 h 426229"/>
                <a:gd name="connsiteX9" fmla="*/ 350728 w 375781"/>
                <a:gd name="connsiteY9" fmla="*/ 351072 h 426229"/>
                <a:gd name="connsiteX10" fmla="*/ 375781 w 375781"/>
                <a:gd name="connsiteY10" fmla="*/ 313494 h 426229"/>
                <a:gd name="connsiteX11" fmla="*/ 363255 w 375781"/>
                <a:gd name="connsiteY11" fmla="*/ 225812 h 426229"/>
                <a:gd name="connsiteX12" fmla="*/ 250520 w 375781"/>
                <a:gd name="connsiteY12" fmla="*/ 125604 h 426229"/>
                <a:gd name="connsiteX13" fmla="*/ 187890 w 375781"/>
                <a:gd name="connsiteY13" fmla="*/ 62974 h 426229"/>
                <a:gd name="connsiteX14" fmla="*/ 162838 w 375781"/>
                <a:gd name="connsiteY14" fmla="*/ 344 h 4262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75781" h="426229">
                  <a:moveTo>
                    <a:pt x="162838" y="344"/>
                  </a:moveTo>
                  <a:cubicBezTo>
                    <a:pt x="135698" y="-3831"/>
                    <a:pt x="37235" y="31153"/>
                    <a:pt x="25052" y="37922"/>
                  </a:cubicBezTo>
                  <a:cubicBezTo>
                    <a:pt x="11892" y="45233"/>
                    <a:pt x="8351" y="62974"/>
                    <a:pt x="0" y="75500"/>
                  </a:cubicBezTo>
                  <a:cubicBezTo>
                    <a:pt x="5272" y="149302"/>
                    <a:pt x="-5841" y="244024"/>
                    <a:pt x="37578" y="313494"/>
                  </a:cubicBezTo>
                  <a:cubicBezTo>
                    <a:pt x="46967" y="328516"/>
                    <a:pt x="63815" y="337463"/>
                    <a:pt x="75156" y="351072"/>
                  </a:cubicBezTo>
                  <a:cubicBezTo>
                    <a:pt x="84794" y="362637"/>
                    <a:pt x="88453" y="379245"/>
                    <a:pt x="100208" y="388650"/>
                  </a:cubicBezTo>
                  <a:cubicBezTo>
                    <a:pt x="110518" y="396898"/>
                    <a:pt x="125650" y="395976"/>
                    <a:pt x="137786" y="401177"/>
                  </a:cubicBezTo>
                  <a:cubicBezTo>
                    <a:pt x="154949" y="408533"/>
                    <a:pt x="171189" y="417878"/>
                    <a:pt x="187890" y="426229"/>
                  </a:cubicBezTo>
                  <a:cubicBezTo>
                    <a:pt x="223998" y="421716"/>
                    <a:pt x="303824" y="423029"/>
                    <a:pt x="338202" y="388650"/>
                  </a:cubicBezTo>
                  <a:cubicBezTo>
                    <a:pt x="347538" y="379314"/>
                    <a:pt x="344823" y="362882"/>
                    <a:pt x="350728" y="351072"/>
                  </a:cubicBezTo>
                  <a:cubicBezTo>
                    <a:pt x="357461" y="337607"/>
                    <a:pt x="367430" y="326020"/>
                    <a:pt x="375781" y="313494"/>
                  </a:cubicBezTo>
                  <a:cubicBezTo>
                    <a:pt x="371606" y="284267"/>
                    <a:pt x="376459" y="252219"/>
                    <a:pt x="363255" y="225812"/>
                  </a:cubicBezTo>
                  <a:cubicBezTo>
                    <a:pt x="337190" y="173683"/>
                    <a:pt x="287949" y="163033"/>
                    <a:pt x="250520" y="125604"/>
                  </a:cubicBezTo>
                  <a:cubicBezTo>
                    <a:pt x="167013" y="42097"/>
                    <a:pt x="288098" y="129779"/>
                    <a:pt x="187890" y="62974"/>
                  </a:cubicBezTo>
                  <a:cubicBezTo>
                    <a:pt x="174044" y="21435"/>
                    <a:pt x="189978" y="4519"/>
                    <a:pt x="162838" y="344"/>
                  </a:cubicBezTo>
                  <a:close/>
                </a:path>
              </a:pathLst>
            </a:custGeom>
            <a:noFill/>
            <a:ln w="22225">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3" name="Group 32"/>
          <p:cNvGrpSpPr/>
          <p:nvPr/>
        </p:nvGrpSpPr>
        <p:grpSpPr>
          <a:xfrm>
            <a:off x="4267198" y="2214889"/>
            <a:ext cx="4290868" cy="2807420"/>
            <a:chOff x="4267198" y="2214889"/>
            <a:chExt cx="4290868" cy="2807420"/>
          </a:xfrm>
        </p:grpSpPr>
        <p:cxnSp>
          <p:nvCxnSpPr>
            <p:cNvPr id="34" name="Straight Arrow Connector 33"/>
            <p:cNvCxnSpPr/>
            <p:nvPr/>
          </p:nvCxnSpPr>
          <p:spPr>
            <a:xfrm>
              <a:off x="7703144" y="2214889"/>
              <a:ext cx="854922" cy="3017"/>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5" name="Straight Arrow Connector 34"/>
            <p:cNvCxnSpPr/>
            <p:nvPr/>
          </p:nvCxnSpPr>
          <p:spPr>
            <a:xfrm flipH="1">
              <a:off x="5301574" y="3433868"/>
              <a:ext cx="2401570" cy="9728"/>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p:nvPr/>
          </p:nvCxnSpPr>
          <p:spPr>
            <a:xfrm flipH="1">
              <a:off x="4610911" y="4026845"/>
              <a:ext cx="3042826"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7" name="Straight Arrow Connector 36"/>
            <p:cNvCxnSpPr/>
            <p:nvPr/>
          </p:nvCxnSpPr>
          <p:spPr>
            <a:xfrm flipH="1">
              <a:off x="4270443" y="4480800"/>
              <a:ext cx="3432701"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p:nvPr/>
          </p:nvCxnSpPr>
          <p:spPr>
            <a:xfrm flipH="1">
              <a:off x="4267198" y="5022309"/>
              <a:ext cx="3432701" cy="0"/>
            </a:xfrm>
            <a:prstGeom prst="straightConnector1">
              <a:avLst/>
            </a:prstGeom>
            <a:ln>
              <a:solidFill>
                <a:schemeClr val="tx1">
                  <a:lumMod val="75000"/>
                  <a:lumOff val="25000"/>
                </a:schemeClr>
              </a:solidFill>
              <a:tailEnd type="triangle"/>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780887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B6AC0F7-9DD3-7645-86C0-F63DB6CE6AB8}"/>
              </a:ext>
            </a:extLst>
          </p:cNvPr>
          <p:cNvPicPr>
            <a:picLocks noChangeAspect="1"/>
          </p:cNvPicPr>
          <p:nvPr/>
        </p:nvPicPr>
        <p:blipFill>
          <a:blip r:embed="rId3"/>
          <a:stretch>
            <a:fillRect/>
          </a:stretch>
        </p:blipFill>
        <p:spPr>
          <a:xfrm>
            <a:off x="2615184" y="1463040"/>
            <a:ext cx="6858000" cy="4572000"/>
          </a:xfrm>
          <a:prstGeom prst="rect">
            <a:avLst/>
          </a:prstGeom>
        </p:spPr>
      </p:pic>
      <p:sp>
        <p:nvSpPr>
          <p:cNvPr id="2" name="Title 1"/>
          <p:cNvSpPr>
            <a:spLocks noGrp="1"/>
          </p:cNvSpPr>
          <p:nvPr>
            <p:ph type="title"/>
          </p:nvPr>
        </p:nvSpPr>
        <p:spPr/>
        <p:txBody>
          <a:bodyPr/>
          <a:lstStyle/>
          <a:p>
            <a:r>
              <a:rPr lang="en-US" dirty="0"/>
              <a:t>Simple Prediction Models </a:t>
            </a:r>
          </a:p>
        </p:txBody>
      </p:sp>
      <p:sp>
        <p:nvSpPr>
          <p:cNvPr id="4" name="Slide Number Placeholder 3"/>
          <p:cNvSpPr>
            <a:spLocks noGrp="1"/>
          </p:cNvSpPr>
          <p:nvPr>
            <p:ph type="sldNum" sz="quarter" idx="12"/>
          </p:nvPr>
        </p:nvSpPr>
        <p:spPr/>
        <p:txBody>
          <a:bodyPr/>
          <a:lstStyle/>
          <a:p>
            <a:fld id="{81B7CCDB-6D39-0547-B7B3-C80E39D6513A}" type="slidenum">
              <a:rPr lang="en-US" smtClean="0"/>
              <a:t>26</a:t>
            </a:fld>
            <a:endParaRPr lang="en-US" dirty="0"/>
          </a:p>
        </p:txBody>
      </p:sp>
      <p:sp>
        <p:nvSpPr>
          <p:cNvPr id="16" name="TextBox 15"/>
          <p:cNvSpPr txBox="1"/>
          <p:nvPr/>
        </p:nvSpPr>
        <p:spPr>
          <a:xfrm>
            <a:off x="7152362" y="6331054"/>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5790515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C8D02AC-B252-AB42-924D-F78A40BBDB49}"/>
              </a:ext>
            </a:extLst>
          </p:cNvPr>
          <p:cNvPicPr>
            <a:picLocks noChangeAspect="1"/>
          </p:cNvPicPr>
          <p:nvPr/>
        </p:nvPicPr>
        <p:blipFill>
          <a:blip r:embed="rId3"/>
          <a:stretch>
            <a:fillRect/>
          </a:stretch>
        </p:blipFill>
        <p:spPr>
          <a:xfrm>
            <a:off x="2615184" y="1463040"/>
            <a:ext cx="6858000" cy="4572000"/>
          </a:xfrm>
          <a:prstGeom prst="rect">
            <a:avLst/>
          </a:prstGeom>
        </p:spPr>
      </p:pic>
      <p:sp>
        <p:nvSpPr>
          <p:cNvPr id="2" name="Title 1"/>
          <p:cNvSpPr>
            <a:spLocks noGrp="1"/>
          </p:cNvSpPr>
          <p:nvPr>
            <p:ph type="title"/>
          </p:nvPr>
        </p:nvSpPr>
        <p:spPr/>
        <p:txBody>
          <a:bodyPr/>
          <a:lstStyle/>
          <a:p>
            <a:r>
              <a:rPr lang="en-US" dirty="0"/>
              <a:t>Simple Prediction Models </a:t>
            </a:r>
          </a:p>
        </p:txBody>
      </p:sp>
      <p:sp>
        <p:nvSpPr>
          <p:cNvPr id="4" name="Slide Number Placeholder 3"/>
          <p:cNvSpPr>
            <a:spLocks noGrp="1"/>
          </p:cNvSpPr>
          <p:nvPr>
            <p:ph type="sldNum" sz="quarter" idx="12"/>
          </p:nvPr>
        </p:nvSpPr>
        <p:spPr/>
        <p:txBody>
          <a:bodyPr/>
          <a:lstStyle/>
          <a:p>
            <a:fld id="{81B7CCDB-6D39-0547-B7B3-C80E39D6513A}" type="slidenum">
              <a:rPr lang="en-US" smtClean="0"/>
              <a:t>27</a:t>
            </a:fld>
            <a:endParaRPr lang="en-US" dirty="0"/>
          </a:p>
        </p:txBody>
      </p:sp>
      <p:sp>
        <p:nvSpPr>
          <p:cNvPr id="16" name="TextBox 15"/>
          <p:cNvSpPr txBox="1"/>
          <p:nvPr/>
        </p:nvSpPr>
        <p:spPr>
          <a:xfrm>
            <a:off x="7152362" y="6331054"/>
            <a:ext cx="184731" cy="369332"/>
          </a:xfrm>
          <a:prstGeom prst="rect">
            <a:avLst/>
          </a:prstGeom>
          <a:noFill/>
        </p:spPr>
        <p:txBody>
          <a:bodyPr wrap="none" rtlCol="0">
            <a:spAutoFit/>
          </a:bodyPr>
          <a:lstStyle/>
          <a:p>
            <a:endParaRPr lang="en-US" dirty="0"/>
          </a:p>
        </p:txBody>
      </p:sp>
      <p:sp>
        <p:nvSpPr>
          <p:cNvPr id="11" name="TextBox 10"/>
          <p:cNvSpPr txBox="1"/>
          <p:nvPr/>
        </p:nvSpPr>
        <p:spPr>
          <a:xfrm>
            <a:off x="655958" y="902522"/>
            <a:ext cx="6314549" cy="461665"/>
          </a:xfrm>
          <a:prstGeom prst="rect">
            <a:avLst/>
          </a:prstGeom>
          <a:noFill/>
        </p:spPr>
        <p:txBody>
          <a:bodyPr wrap="none" rtlCol="0">
            <a:spAutoFit/>
          </a:bodyPr>
          <a:lstStyle/>
          <a:p>
            <a:r>
              <a:rPr lang="en-US" sz="2400" dirty="0">
                <a:solidFill>
                  <a:schemeClr val="tx1">
                    <a:lumMod val="75000"/>
                    <a:lumOff val="25000"/>
                  </a:schemeClr>
                </a:solidFill>
                <a:latin typeface="Karla" charset="0"/>
                <a:ea typeface="Karla" charset="0"/>
                <a:cs typeface="Karla" charset="0"/>
              </a:rPr>
              <a:t>We can try different k-models on more data</a:t>
            </a:r>
          </a:p>
        </p:txBody>
      </p:sp>
    </p:spTree>
    <p:extLst>
      <p:ext uri="{BB962C8B-B14F-4D97-AF65-F5344CB8AC3E}">
        <p14:creationId xmlns:p14="http://schemas.microsoft.com/office/powerpoint/2010/main" val="7125153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k-Nearest Neighbors</a:t>
            </a:r>
          </a:p>
        </p:txBody>
      </p:sp>
      <p:sp>
        <p:nvSpPr>
          <p:cNvPr id="4" name="Slide Number Placeholder 3"/>
          <p:cNvSpPr>
            <a:spLocks noGrp="1"/>
          </p:cNvSpPr>
          <p:nvPr>
            <p:ph type="sldNum" sz="quarter" idx="12"/>
          </p:nvPr>
        </p:nvSpPr>
        <p:spPr/>
        <p:txBody>
          <a:bodyPr/>
          <a:lstStyle/>
          <a:p>
            <a:fld id="{81B7CCDB-6D39-0547-B7B3-C80E39D6513A}" type="slidenum">
              <a:rPr lang="en-US" smtClean="0"/>
              <a:t>28</a:t>
            </a:fld>
            <a:endParaRPr lang="en-US" dirty="0"/>
          </a:p>
        </p:txBody>
      </p:sp>
      <p:sp>
        <p:nvSpPr>
          <p:cNvPr id="16" name="TextBox 15"/>
          <p:cNvSpPr txBox="1"/>
          <p:nvPr/>
        </p:nvSpPr>
        <p:spPr>
          <a:xfrm>
            <a:off x="7152362" y="6331054"/>
            <a:ext cx="184731" cy="369332"/>
          </a:xfrm>
          <a:prstGeom prst="rect">
            <a:avLst/>
          </a:prstGeom>
          <a:noFill/>
        </p:spPr>
        <p:txBody>
          <a:bodyPr wrap="none" rtlCol="0">
            <a:spAutoFit/>
          </a:bodyPr>
          <a:lstStyle/>
          <a:p>
            <a:endParaRPr lang="en-US" dirty="0"/>
          </a:p>
        </p:txBody>
      </p:sp>
      <p:sp>
        <p:nvSpPr>
          <p:cNvPr id="11" name="TextBox 10"/>
          <p:cNvSpPr txBox="1"/>
          <p:nvPr/>
        </p:nvSpPr>
        <p:spPr>
          <a:xfrm>
            <a:off x="754699" y="1536174"/>
            <a:ext cx="10682602" cy="4401205"/>
          </a:xfrm>
          <a:prstGeom prst="rect">
            <a:avLst/>
          </a:prstGeom>
          <a:noFill/>
        </p:spPr>
        <p:txBody>
          <a:bodyPr wrap="square" rtlCol="0">
            <a:spAutoFit/>
          </a:bodyPr>
          <a:lstStyle/>
          <a:p>
            <a:r>
              <a:rPr lang="en-US" sz="2800" dirty="0">
                <a:solidFill>
                  <a:schemeClr val="tx1">
                    <a:lumMod val="75000"/>
                    <a:lumOff val="25000"/>
                  </a:schemeClr>
                </a:solidFill>
                <a:latin typeface="Karla" charset="0"/>
                <a:ea typeface="Karla" charset="0"/>
                <a:cs typeface="Karla" charset="0"/>
              </a:rPr>
              <a:t>The </a:t>
            </a:r>
            <a:r>
              <a:rPr lang="en-US" sz="2800" b="1" i="1" dirty="0">
                <a:solidFill>
                  <a:schemeClr val="tx1">
                    <a:lumMod val="75000"/>
                    <a:lumOff val="25000"/>
                  </a:schemeClr>
                </a:solidFill>
                <a:latin typeface="Karla" charset="0"/>
                <a:ea typeface="Karla" charset="0"/>
                <a:cs typeface="Karla" charset="0"/>
              </a:rPr>
              <a:t>k-Nearest Neighbor (</a:t>
            </a:r>
            <a:r>
              <a:rPr lang="en-US" sz="2800" b="1" i="1" dirty="0" err="1">
                <a:solidFill>
                  <a:schemeClr val="tx1">
                    <a:lumMod val="75000"/>
                    <a:lumOff val="25000"/>
                  </a:schemeClr>
                </a:solidFill>
                <a:latin typeface="Karla" charset="0"/>
                <a:ea typeface="Karla" charset="0"/>
                <a:cs typeface="Karla" charset="0"/>
              </a:rPr>
              <a:t>kNN</a:t>
            </a:r>
            <a:r>
              <a:rPr lang="en-US" sz="2800" b="1" i="1" dirty="0">
                <a:solidFill>
                  <a:schemeClr val="tx1">
                    <a:lumMod val="75000"/>
                    <a:lumOff val="25000"/>
                  </a:schemeClr>
                </a:solidFill>
                <a:latin typeface="Karla" charset="0"/>
                <a:ea typeface="Karla" charset="0"/>
                <a:cs typeface="Karla" charset="0"/>
              </a:rPr>
              <a:t>) model</a:t>
            </a:r>
            <a:r>
              <a:rPr lang="en-US" sz="2800" dirty="0">
                <a:solidFill>
                  <a:schemeClr val="tx1">
                    <a:lumMod val="75000"/>
                    <a:lumOff val="25000"/>
                  </a:schemeClr>
                </a:solidFill>
                <a:latin typeface="Karla" charset="0"/>
                <a:ea typeface="Karla" charset="0"/>
                <a:cs typeface="Karla" charset="0"/>
              </a:rPr>
              <a:t> is an intuitive way to predict a quantitative response variable: </a:t>
            </a:r>
          </a:p>
          <a:p>
            <a:endParaRPr lang="en-US" sz="2800" dirty="0">
              <a:solidFill>
                <a:schemeClr val="tx1">
                  <a:lumMod val="75000"/>
                  <a:lumOff val="25000"/>
                </a:schemeClr>
              </a:solidFill>
              <a:latin typeface="Karla" charset="0"/>
              <a:ea typeface="Karla" charset="0"/>
              <a:cs typeface="Karla" charset="0"/>
            </a:endParaRPr>
          </a:p>
          <a:p>
            <a:pPr lvl="1"/>
            <a:r>
              <a:rPr lang="en-US" sz="2800" i="1" dirty="0">
                <a:solidFill>
                  <a:schemeClr val="tx1">
                    <a:lumMod val="75000"/>
                    <a:lumOff val="25000"/>
                  </a:schemeClr>
                </a:solidFill>
                <a:latin typeface="Karla" charset="0"/>
                <a:ea typeface="Karla" charset="0"/>
                <a:cs typeface="Karla" charset="0"/>
              </a:rPr>
              <a:t>to predict a response for a set of observed predictor values, we use the responses of other observations most similar to it</a:t>
            </a:r>
          </a:p>
          <a:p>
            <a:endParaRPr lang="en-US" sz="2800" i="1" dirty="0">
              <a:solidFill>
                <a:schemeClr val="tx1">
                  <a:lumMod val="75000"/>
                  <a:lumOff val="25000"/>
                </a:schemeClr>
              </a:solidFill>
              <a:latin typeface="Karla" charset="0"/>
              <a:ea typeface="Karla" charset="0"/>
              <a:cs typeface="Karla" charset="0"/>
            </a:endParaRPr>
          </a:p>
          <a:p>
            <a:r>
              <a:rPr lang="en-US" sz="2800" b="1" dirty="0">
                <a:solidFill>
                  <a:schemeClr val="tx1">
                    <a:lumMod val="75000"/>
                    <a:lumOff val="25000"/>
                  </a:schemeClr>
                </a:solidFill>
                <a:latin typeface="Karla" charset="0"/>
                <a:ea typeface="Karla" charset="0"/>
                <a:cs typeface="Karla" charset="0"/>
              </a:rPr>
              <a:t>Note: </a:t>
            </a:r>
            <a:r>
              <a:rPr lang="en-US" sz="2800" dirty="0">
                <a:solidFill>
                  <a:schemeClr val="tx1">
                    <a:lumMod val="75000"/>
                    <a:lumOff val="25000"/>
                  </a:schemeClr>
                </a:solidFill>
                <a:latin typeface="Karla" charset="0"/>
                <a:ea typeface="Karla" charset="0"/>
                <a:cs typeface="Karla" charset="0"/>
              </a:rPr>
              <a:t>this strategy can also be applied in classification to predict a categorical variable. We will encounter </a:t>
            </a:r>
            <a:r>
              <a:rPr lang="en-US" sz="2800" dirty="0" err="1">
                <a:solidFill>
                  <a:schemeClr val="tx1">
                    <a:lumMod val="75000"/>
                    <a:lumOff val="25000"/>
                  </a:schemeClr>
                </a:solidFill>
                <a:latin typeface="Karla" charset="0"/>
                <a:ea typeface="Karla" charset="0"/>
                <a:cs typeface="Karla" charset="0"/>
              </a:rPr>
              <a:t>kNN</a:t>
            </a:r>
            <a:r>
              <a:rPr lang="en-US" sz="2800" dirty="0">
                <a:solidFill>
                  <a:schemeClr val="tx1">
                    <a:lumMod val="75000"/>
                    <a:lumOff val="25000"/>
                  </a:schemeClr>
                </a:solidFill>
                <a:latin typeface="Karla" charset="0"/>
                <a:ea typeface="Karla" charset="0"/>
                <a:cs typeface="Karla" charset="0"/>
              </a:rPr>
              <a:t> again later in the course in the context of classification.</a:t>
            </a:r>
          </a:p>
          <a:p>
            <a:endParaRPr lang="en-US" sz="2800" dirty="0">
              <a:solidFill>
                <a:schemeClr val="tx1">
                  <a:lumMod val="75000"/>
                  <a:lumOff val="25000"/>
                </a:schemeClr>
              </a:solidFill>
              <a:latin typeface="Karla" charset="0"/>
              <a:ea typeface="Karla" charset="0"/>
              <a:cs typeface="Karla" charset="0"/>
            </a:endParaRPr>
          </a:p>
        </p:txBody>
      </p:sp>
    </p:spTree>
    <p:extLst>
      <p:ext uri="{BB962C8B-B14F-4D97-AF65-F5344CB8AC3E}">
        <p14:creationId xmlns:p14="http://schemas.microsoft.com/office/powerpoint/2010/main" val="39116620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79302D7-1ACA-224D-B29D-4D28082ED901}"/>
              </a:ext>
            </a:extLst>
          </p:cNvPr>
          <p:cNvSpPr>
            <a:spLocks noGrp="1"/>
          </p:cNvSpPr>
          <p:nvPr>
            <p:ph type="sldNum" sz="quarter" idx="12"/>
          </p:nvPr>
        </p:nvSpPr>
        <p:spPr/>
        <p:txBody>
          <a:bodyPr/>
          <a:lstStyle/>
          <a:p>
            <a:fld id="{AD29F1E6-0A42-6342-8A19-FA364A33AB30}" type="slidenum">
              <a:rPr lang="en-US" smtClean="0"/>
              <a:t>2</a:t>
            </a:fld>
            <a:endParaRPr lang="en-US"/>
          </a:p>
        </p:txBody>
      </p:sp>
      <p:sp>
        <p:nvSpPr>
          <p:cNvPr id="5" name="Content Placeholder 2">
            <a:extLst>
              <a:ext uri="{FF2B5EF4-FFF2-40B4-BE49-F238E27FC236}">
                <a16:creationId xmlns:a16="http://schemas.microsoft.com/office/drawing/2014/main" id="{4B42DE3A-C3D5-DB4E-8609-AB055504742F}"/>
              </a:ext>
            </a:extLst>
          </p:cNvPr>
          <p:cNvSpPr txBox="1">
            <a:spLocks/>
          </p:cNvSpPr>
          <p:nvPr/>
        </p:nvSpPr>
        <p:spPr>
          <a:xfrm>
            <a:off x="893321" y="1791043"/>
            <a:ext cx="10614316" cy="4104490"/>
          </a:xfrm>
          <a:prstGeom prst="rect">
            <a:avLst/>
          </a:prstGeom>
        </p:spPr>
        <p:txBody>
          <a:bodyPr/>
          <a:lstStyle>
            <a:lvl1pPr marL="342878" indent="-342878" algn="l" defTabSz="457171" rtl="0" eaLnBrk="1" latinLnBrk="0" hangingPunct="1">
              <a:spcBef>
                <a:spcPct val="20000"/>
              </a:spcBef>
              <a:buFont typeface="Arial"/>
              <a:buChar char="•"/>
              <a:defRPr sz="3200" kern="1200">
                <a:solidFill>
                  <a:schemeClr val="tx1"/>
                </a:solidFill>
                <a:latin typeface="+mn-lt"/>
                <a:ea typeface="+mn-ea"/>
                <a:cs typeface="+mn-cs"/>
              </a:defRPr>
            </a:lvl1pPr>
            <a:lvl2pPr marL="742901" indent="-285732" algn="l" defTabSz="457171" rtl="0" eaLnBrk="1" latinLnBrk="0" hangingPunct="1">
              <a:spcBef>
                <a:spcPct val="20000"/>
              </a:spcBef>
              <a:buFont typeface="Arial"/>
              <a:buChar char="–"/>
              <a:defRPr sz="2800" kern="1200">
                <a:solidFill>
                  <a:schemeClr val="tx1"/>
                </a:solidFill>
                <a:latin typeface="+mn-lt"/>
                <a:ea typeface="+mn-ea"/>
                <a:cs typeface="+mn-cs"/>
              </a:defRPr>
            </a:lvl2pPr>
            <a:lvl3pPr marL="1142926" indent="-228585" algn="l" defTabSz="457171" rtl="0" eaLnBrk="1" latinLnBrk="0" hangingPunct="1">
              <a:spcBef>
                <a:spcPct val="20000"/>
              </a:spcBef>
              <a:buFont typeface="Arial"/>
              <a:buChar char="•"/>
              <a:defRPr sz="2400" kern="1200">
                <a:solidFill>
                  <a:schemeClr val="tx1"/>
                </a:solidFill>
                <a:latin typeface="+mn-lt"/>
                <a:ea typeface="+mn-ea"/>
                <a:cs typeface="+mn-cs"/>
              </a:defRPr>
            </a:lvl3pPr>
            <a:lvl4pPr marL="1600096" indent="-228585" algn="l" defTabSz="457171" rtl="0" eaLnBrk="1" latinLnBrk="0" hangingPunct="1">
              <a:spcBef>
                <a:spcPct val="20000"/>
              </a:spcBef>
              <a:buFont typeface="Arial"/>
              <a:buChar char="–"/>
              <a:defRPr sz="2000" kern="1200">
                <a:solidFill>
                  <a:schemeClr val="tx1"/>
                </a:solidFill>
                <a:latin typeface="+mn-lt"/>
                <a:ea typeface="+mn-ea"/>
                <a:cs typeface="+mn-cs"/>
              </a:defRPr>
            </a:lvl4pPr>
            <a:lvl5pPr marL="2057266" indent="-228585" algn="l" defTabSz="457171" rtl="0" eaLnBrk="1" latinLnBrk="0" hangingPunct="1">
              <a:spcBef>
                <a:spcPct val="20000"/>
              </a:spcBef>
              <a:buFont typeface="Arial"/>
              <a:buChar char="»"/>
              <a:defRPr sz="2000" kern="1200">
                <a:solidFill>
                  <a:schemeClr val="tx1"/>
                </a:solidFill>
                <a:latin typeface="+mn-lt"/>
                <a:ea typeface="+mn-ea"/>
                <a:cs typeface="+mn-cs"/>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pPr marL="457189" indent="-457189">
              <a:spcAft>
                <a:spcPts val="500"/>
              </a:spcAft>
              <a:buFont typeface="Arial" charset="0"/>
              <a:buChar char="•"/>
            </a:pPr>
            <a:r>
              <a:rPr lang="en-US" sz="2800" b="1" dirty="0">
                <a:solidFill>
                  <a:schemeClr val="accent1">
                    <a:lumMod val="75000"/>
                  </a:schemeClr>
                </a:solidFill>
              </a:rPr>
              <a:t>Homework 0 </a:t>
            </a:r>
            <a:r>
              <a:rPr lang="en-US" sz="2800" dirty="0">
                <a:solidFill>
                  <a:schemeClr val="tx1">
                    <a:lumMod val="75000"/>
                    <a:lumOff val="25000"/>
                  </a:schemeClr>
                </a:solidFill>
              </a:rPr>
              <a:t>isn’t graded for accuracy; however some submissions are </a:t>
            </a:r>
            <a:r>
              <a:rPr lang="en-US" sz="2800" i="1" dirty="0">
                <a:solidFill>
                  <a:schemeClr val="tx1">
                    <a:lumMod val="75000"/>
                    <a:lumOff val="25000"/>
                  </a:schemeClr>
                </a:solidFill>
              </a:rPr>
              <a:t>strange:</a:t>
            </a:r>
          </a:p>
          <a:p>
            <a:pPr marL="857212" lvl="1" indent="-457189">
              <a:spcAft>
                <a:spcPts val="500"/>
              </a:spcAft>
              <a:buFont typeface="Arial" charset="0"/>
              <a:buChar char="•"/>
            </a:pPr>
            <a:r>
              <a:rPr lang="en-US" sz="2400" dirty="0">
                <a:solidFill>
                  <a:schemeClr val="tx1">
                    <a:lumMod val="75000"/>
                    <a:lumOff val="25000"/>
                  </a:schemeClr>
                </a:solidFill>
              </a:rPr>
              <a:t>.</a:t>
            </a:r>
            <a:r>
              <a:rPr lang="en-US" sz="2400" dirty="0" err="1">
                <a:solidFill>
                  <a:schemeClr val="tx1">
                    <a:lumMod val="75000"/>
                    <a:lumOff val="25000"/>
                  </a:schemeClr>
                </a:solidFill>
              </a:rPr>
              <a:t>json</a:t>
            </a:r>
            <a:r>
              <a:rPr lang="en-US" sz="2400" dirty="0">
                <a:solidFill>
                  <a:schemeClr val="tx1">
                    <a:lumMod val="75000"/>
                    <a:lumOff val="25000"/>
                  </a:schemeClr>
                </a:solidFill>
              </a:rPr>
              <a:t> file instead of the notebook</a:t>
            </a:r>
          </a:p>
          <a:p>
            <a:pPr marL="857212" lvl="1" indent="-457189">
              <a:spcAft>
                <a:spcPts val="500"/>
              </a:spcAft>
              <a:buFont typeface="Arial" charset="0"/>
              <a:buChar char="•"/>
            </a:pPr>
            <a:r>
              <a:rPr lang="en-US" sz="2400" dirty="0">
                <a:solidFill>
                  <a:schemeClr val="tx1">
                    <a:lumMod val="75000"/>
                    <a:lumOff val="25000"/>
                  </a:schemeClr>
                </a:solidFill>
              </a:rPr>
              <a:t>totally empty solutions </a:t>
            </a:r>
            <a:r>
              <a:rPr lang="mr-IN" sz="2400" dirty="0">
                <a:solidFill>
                  <a:schemeClr val="tx1">
                    <a:lumMod val="75000"/>
                    <a:lumOff val="25000"/>
                  </a:schemeClr>
                </a:solidFill>
              </a:rPr>
              <a:t>–</a:t>
            </a:r>
            <a:r>
              <a:rPr lang="en-US" sz="2400" dirty="0">
                <a:solidFill>
                  <a:schemeClr val="tx1">
                    <a:lumMod val="75000"/>
                    <a:lumOff val="25000"/>
                  </a:schemeClr>
                </a:solidFill>
              </a:rPr>
              <a:t> no attempt whatsoever </a:t>
            </a:r>
          </a:p>
          <a:p>
            <a:pPr marL="857212" lvl="1" indent="-457189">
              <a:spcAft>
                <a:spcPts val="500"/>
              </a:spcAft>
              <a:buFont typeface="Arial" charset="0"/>
              <a:buChar char="•"/>
            </a:pPr>
            <a:r>
              <a:rPr lang="en-US" sz="2400" dirty="0">
                <a:solidFill>
                  <a:schemeClr val="tx1">
                    <a:lumMod val="75000"/>
                    <a:lumOff val="25000"/>
                  </a:schemeClr>
                </a:solidFill>
              </a:rPr>
              <a:t>.</a:t>
            </a:r>
            <a:r>
              <a:rPr lang="en-US" sz="2400" dirty="0" err="1">
                <a:solidFill>
                  <a:schemeClr val="tx1">
                    <a:lumMod val="75000"/>
                    <a:lumOff val="25000"/>
                  </a:schemeClr>
                </a:solidFill>
              </a:rPr>
              <a:t>rar</a:t>
            </a:r>
            <a:r>
              <a:rPr lang="en-US" sz="2400" dirty="0">
                <a:solidFill>
                  <a:schemeClr val="tx1">
                    <a:lumMod val="75000"/>
                    <a:lumOff val="25000"/>
                  </a:schemeClr>
                </a:solidFill>
              </a:rPr>
              <a:t> files </a:t>
            </a:r>
          </a:p>
          <a:p>
            <a:pPr marL="857212" lvl="1" indent="-457189">
              <a:spcAft>
                <a:spcPts val="500"/>
              </a:spcAft>
              <a:buFont typeface="Arial" charset="0"/>
              <a:buChar char="•"/>
            </a:pPr>
            <a:r>
              <a:rPr lang="en-US" sz="2400" dirty="0">
                <a:solidFill>
                  <a:schemeClr val="tx1">
                    <a:lumMod val="75000"/>
                    <a:lumOff val="25000"/>
                  </a:schemeClr>
                </a:solidFill>
              </a:rPr>
              <a:t>Solution to a different homework that is not CS109A HW0 </a:t>
            </a:r>
          </a:p>
          <a:p>
            <a:pPr marL="857212" lvl="1" indent="-457189">
              <a:spcAft>
                <a:spcPts val="500"/>
              </a:spcAft>
              <a:buFont typeface="Arial" charset="0"/>
              <a:buChar char="•"/>
            </a:pPr>
            <a:r>
              <a:rPr lang="en-US" sz="2400" dirty="0">
                <a:solidFill>
                  <a:schemeClr val="tx1">
                    <a:lumMod val="75000"/>
                    <a:lumOff val="25000"/>
                  </a:schemeClr>
                </a:solidFill>
              </a:rPr>
              <a:t>Solution to last year’s homework </a:t>
            </a:r>
          </a:p>
        </p:txBody>
      </p:sp>
      <p:sp>
        <p:nvSpPr>
          <p:cNvPr id="6" name="Title 1">
            <a:extLst>
              <a:ext uri="{FF2B5EF4-FFF2-40B4-BE49-F238E27FC236}">
                <a16:creationId xmlns:a16="http://schemas.microsoft.com/office/drawing/2014/main" id="{33BD8E3E-02C2-A04A-ABCD-1382F18753BD}"/>
              </a:ext>
            </a:extLst>
          </p:cNvPr>
          <p:cNvSpPr txBox="1">
            <a:spLocks/>
          </p:cNvSpPr>
          <p:nvPr/>
        </p:nvSpPr>
        <p:spPr>
          <a:xfrm>
            <a:off x="2851121" y="580975"/>
            <a:ext cx="6698717" cy="704801"/>
          </a:xfrm>
          <a:prstGeom prst="rect">
            <a:avLst/>
          </a:prstGeom>
          <a:solidFill>
            <a:schemeClr val="accent1">
              <a:lumMod val="75000"/>
            </a:schemeClr>
          </a:solidFill>
        </p:spPr>
        <p:txBody>
          <a:bodyPr/>
          <a:lstStyle>
            <a:lvl1pPr algn="ctr" defTabSz="457171" rtl="0" eaLnBrk="1" latinLnBrk="0" hangingPunct="1">
              <a:spcBef>
                <a:spcPct val="0"/>
              </a:spcBef>
              <a:buNone/>
              <a:defRPr sz="3200" kern="1200" baseline="0">
                <a:solidFill>
                  <a:schemeClr val="tx1"/>
                </a:solidFill>
                <a:latin typeface="Karla"/>
                <a:ea typeface="+mj-ea"/>
                <a:cs typeface="Karla"/>
              </a:defRPr>
            </a:lvl1pPr>
          </a:lstStyle>
          <a:p>
            <a:pPr fontAlgn="ctr"/>
            <a:r>
              <a:rPr lang="en-US" sz="4000" dirty="0">
                <a:solidFill>
                  <a:schemeClr val="bg2"/>
                </a:solidFill>
              </a:rPr>
              <a:t>ANNOUNCEMENTS</a:t>
            </a:r>
          </a:p>
        </p:txBody>
      </p:sp>
    </p:spTree>
    <p:extLst>
      <p:ext uri="{BB962C8B-B14F-4D97-AF65-F5344CB8AC3E}">
        <p14:creationId xmlns:p14="http://schemas.microsoft.com/office/powerpoint/2010/main" val="171621929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98DBDE3-6B97-314D-B65B-37456DCABE7B}"/>
              </a:ext>
            </a:extLst>
          </p:cNvPr>
          <p:cNvPicPr>
            <a:picLocks noChangeAspect="1"/>
          </p:cNvPicPr>
          <p:nvPr/>
        </p:nvPicPr>
        <p:blipFill>
          <a:blip r:embed="rId3"/>
          <a:stretch>
            <a:fillRect/>
          </a:stretch>
        </p:blipFill>
        <p:spPr>
          <a:xfrm>
            <a:off x="4699000" y="2755900"/>
            <a:ext cx="2794000" cy="1346200"/>
          </a:xfrm>
          <a:prstGeom prst="rect">
            <a:avLst/>
          </a:prstGeom>
        </p:spPr>
      </p:pic>
      <p:sp>
        <p:nvSpPr>
          <p:cNvPr id="2" name="Title 1"/>
          <p:cNvSpPr>
            <a:spLocks noGrp="1"/>
          </p:cNvSpPr>
          <p:nvPr>
            <p:ph type="title"/>
          </p:nvPr>
        </p:nvSpPr>
        <p:spPr>
          <a:xfrm>
            <a:off x="0" y="-52251"/>
            <a:ext cx="12192000" cy="880589"/>
          </a:xfrm>
          <a:solidFill>
            <a:schemeClr val="tx1">
              <a:lumMod val="65000"/>
              <a:lumOff val="35000"/>
            </a:schemeClr>
          </a:solidFill>
        </p:spPr>
        <p:txBody>
          <a:bodyPr anchor="ctr"/>
          <a:lstStyle/>
          <a:p>
            <a:pPr algn="justLow">
              <a:spcBef>
                <a:spcPts val="2200"/>
              </a:spcBef>
            </a:pPr>
            <a:r>
              <a:rPr lang="en-US" dirty="0">
                <a:solidFill>
                  <a:schemeClr val="bg1">
                    <a:lumMod val="85000"/>
                  </a:schemeClr>
                </a:solidFill>
              </a:rPr>
              <a:t>	k-Nearest Neighbors - </a:t>
            </a:r>
            <a:r>
              <a:rPr lang="en-US" dirty="0" err="1">
                <a:solidFill>
                  <a:schemeClr val="bg1">
                    <a:lumMod val="85000"/>
                  </a:schemeClr>
                </a:solidFill>
              </a:rPr>
              <a:t>kNN</a:t>
            </a:r>
            <a:endParaRPr lang="en-US" dirty="0">
              <a:solidFill>
                <a:schemeClr val="bg1">
                  <a:lumMod val="85000"/>
                </a:schemeClr>
              </a:solidFill>
            </a:endParaRPr>
          </a:p>
        </p:txBody>
      </p:sp>
      <p:sp>
        <p:nvSpPr>
          <p:cNvPr id="4" name="Slide Number Placeholder 3"/>
          <p:cNvSpPr>
            <a:spLocks noGrp="1"/>
          </p:cNvSpPr>
          <p:nvPr>
            <p:ph type="sldNum" sz="quarter" idx="12"/>
          </p:nvPr>
        </p:nvSpPr>
        <p:spPr/>
        <p:txBody>
          <a:bodyPr/>
          <a:lstStyle/>
          <a:p>
            <a:fld id="{81B7CCDB-6D39-0547-B7B3-C80E39D6513A}" type="slidenum">
              <a:rPr lang="en-US" smtClean="0"/>
              <a:t>29</a:t>
            </a:fld>
            <a:endParaRPr lang="en-US" dirty="0"/>
          </a:p>
        </p:txBody>
      </p:sp>
      <p:sp>
        <p:nvSpPr>
          <p:cNvPr id="16" name="TextBox 15"/>
          <p:cNvSpPr txBox="1"/>
          <p:nvPr/>
        </p:nvSpPr>
        <p:spPr>
          <a:xfrm>
            <a:off x="7152362" y="6331054"/>
            <a:ext cx="184731" cy="369332"/>
          </a:xfrm>
          <a:prstGeom prst="rect">
            <a:avLst/>
          </a:prstGeom>
          <a:noFill/>
        </p:spPr>
        <p:txBody>
          <a:bodyPr wrap="none" rtlCol="0">
            <a:spAutoFit/>
          </a:bodyPr>
          <a:lstStyle/>
          <a:p>
            <a:endParaRPr lang="en-US" dirty="0"/>
          </a:p>
        </p:txBody>
      </p:sp>
      <mc:AlternateContent xmlns:mc="http://schemas.openxmlformats.org/markup-compatibility/2006" xmlns:a14="http://schemas.microsoft.com/office/drawing/2010/main">
        <mc:Choice Requires="a14">
          <p:sp>
            <p:nvSpPr>
              <p:cNvPr id="11" name="TextBox 10"/>
              <p:cNvSpPr txBox="1"/>
              <p:nvPr/>
            </p:nvSpPr>
            <p:spPr>
              <a:xfrm>
                <a:off x="754699" y="1413966"/>
                <a:ext cx="10682602" cy="4401205"/>
              </a:xfrm>
              <a:prstGeom prst="rect">
                <a:avLst/>
              </a:prstGeom>
              <a:noFill/>
            </p:spPr>
            <p:txBody>
              <a:bodyPr wrap="square" rtlCol="0">
                <a:spAutoFit/>
              </a:bodyPr>
              <a:lstStyle/>
              <a:p>
                <a:r>
                  <a:rPr lang="en-US" sz="2800" dirty="0">
                    <a:solidFill>
                      <a:schemeClr val="tx1">
                        <a:lumMod val="75000"/>
                        <a:lumOff val="25000"/>
                      </a:schemeClr>
                    </a:solidFill>
                    <a:latin typeface="Karla" charset="0"/>
                    <a:ea typeface="Karla" charset="0"/>
                    <a:cs typeface="Karla" charset="0"/>
                  </a:rPr>
                  <a:t>For a fixed a value of </a:t>
                </a:r>
                <a:r>
                  <a:rPr lang="en-US" sz="2800" i="1" dirty="0">
                    <a:solidFill>
                      <a:schemeClr val="tx1">
                        <a:lumMod val="75000"/>
                        <a:lumOff val="25000"/>
                      </a:schemeClr>
                    </a:solidFill>
                    <a:latin typeface="Karla" charset="0"/>
                    <a:ea typeface="Karla" charset="0"/>
                    <a:cs typeface="Karla" charset="0"/>
                  </a:rPr>
                  <a:t>k</a:t>
                </a:r>
                <a:r>
                  <a:rPr lang="en-US" sz="2800" dirty="0">
                    <a:solidFill>
                      <a:schemeClr val="tx1">
                        <a:lumMod val="75000"/>
                        <a:lumOff val="25000"/>
                      </a:schemeClr>
                    </a:solidFill>
                    <a:latin typeface="Karla" charset="0"/>
                    <a:ea typeface="Karla" charset="0"/>
                    <a:cs typeface="Karla" charset="0"/>
                  </a:rPr>
                  <a:t>, the predicted response for the </a:t>
                </a:r>
                <a14:m>
                  <m:oMath xmlns:m="http://schemas.openxmlformats.org/officeDocument/2006/math">
                    <m:r>
                      <a:rPr lang="en-US" sz="2800" b="0" i="1" smtClean="0">
                        <a:solidFill>
                          <a:schemeClr val="tx1">
                            <a:lumMod val="75000"/>
                            <a:lumOff val="25000"/>
                          </a:schemeClr>
                        </a:solidFill>
                        <a:latin typeface="Cambria Math" charset="0"/>
                        <a:ea typeface="Karla" charset="0"/>
                        <a:cs typeface="Karla" charset="0"/>
                      </a:rPr>
                      <m:t>𝑖</m:t>
                    </m:r>
                  </m:oMath>
                </a14:m>
                <a:r>
                  <a:rPr lang="en-US" sz="2800" dirty="0">
                    <a:solidFill>
                      <a:schemeClr val="tx1">
                        <a:lumMod val="75000"/>
                        <a:lumOff val="25000"/>
                      </a:schemeClr>
                    </a:solidFill>
                    <a:latin typeface="Karla" charset="0"/>
                    <a:ea typeface="Karla" charset="0"/>
                    <a:cs typeface="Karla" charset="0"/>
                  </a:rPr>
                  <a:t>-</a:t>
                </a:r>
                <a:r>
                  <a:rPr lang="en-US" sz="2800" dirty="0" err="1">
                    <a:solidFill>
                      <a:schemeClr val="tx1">
                        <a:lumMod val="75000"/>
                        <a:lumOff val="25000"/>
                      </a:schemeClr>
                    </a:solidFill>
                    <a:latin typeface="Karla" charset="0"/>
                    <a:ea typeface="Karla" charset="0"/>
                    <a:cs typeface="Karla" charset="0"/>
                  </a:rPr>
                  <a:t>th</a:t>
                </a:r>
                <a:r>
                  <a:rPr lang="en-US" sz="2800" dirty="0">
                    <a:solidFill>
                      <a:schemeClr val="tx1">
                        <a:lumMod val="75000"/>
                        <a:lumOff val="25000"/>
                      </a:schemeClr>
                    </a:solidFill>
                    <a:latin typeface="Karla" charset="0"/>
                    <a:ea typeface="Karla" charset="0"/>
                    <a:cs typeface="Karla" charset="0"/>
                  </a:rPr>
                  <a:t> observation is the average of the observed response of the </a:t>
                </a:r>
                <a:r>
                  <a:rPr lang="en-US" sz="2800" i="1" dirty="0">
                    <a:solidFill>
                      <a:schemeClr val="tx1">
                        <a:lumMod val="75000"/>
                        <a:lumOff val="25000"/>
                      </a:schemeClr>
                    </a:solidFill>
                    <a:latin typeface="Karla" charset="0"/>
                    <a:ea typeface="Karla" charset="0"/>
                    <a:cs typeface="Karla" charset="0"/>
                  </a:rPr>
                  <a:t>k</a:t>
                </a:r>
                <a:r>
                  <a:rPr lang="en-US" sz="2800" dirty="0">
                    <a:solidFill>
                      <a:schemeClr val="tx1">
                        <a:lumMod val="75000"/>
                        <a:lumOff val="25000"/>
                      </a:schemeClr>
                    </a:solidFill>
                    <a:latin typeface="Karla" charset="0"/>
                    <a:ea typeface="Karla" charset="0"/>
                    <a:cs typeface="Karla" charset="0"/>
                  </a:rPr>
                  <a:t>-closest observations: </a:t>
                </a:r>
              </a:p>
              <a:p>
                <a:endParaRPr lang="en-US" sz="2800" dirty="0">
                  <a:solidFill>
                    <a:schemeClr val="tx1">
                      <a:lumMod val="75000"/>
                      <a:lumOff val="25000"/>
                    </a:schemeClr>
                  </a:solidFill>
                  <a:latin typeface="Karla" charset="0"/>
                  <a:ea typeface="Karla" charset="0"/>
                  <a:cs typeface="Karla" charset="0"/>
                </a:endParaRPr>
              </a:p>
              <a:p>
                <a:endParaRPr lang="en-US" sz="2800" dirty="0">
                  <a:solidFill>
                    <a:schemeClr val="tx1">
                      <a:lumMod val="75000"/>
                      <a:lumOff val="25000"/>
                    </a:schemeClr>
                  </a:solidFill>
                  <a:latin typeface="Karla" charset="0"/>
                  <a:ea typeface="Karla" charset="0"/>
                  <a:cs typeface="Karla" charset="0"/>
                </a:endParaRPr>
              </a:p>
              <a:p>
                <a:endParaRPr lang="en-US" sz="2800" dirty="0">
                  <a:solidFill>
                    <a:schemeClr val="tx1">
                      <a:lumMod val="75000"/>
                      <a:lumOff val="25000"/>
                    </a:schemeClr>
                  </a:solidFill>
                  <a:latin typeface="Karla" charset="0"/>
                  <a:ea typeface="Karla" charset="0"/>
                  <a:cs typeface="Karla" charset="0"/>
                </a:endParaRPr>
              </a:p>
              <a:p>
                <a:endParaRPr lang="en-US" sz="2800" dirty="0">
                  <a:solidFill>
                    <a:schemeClr val="tx1">
                      <a:lumMod val="75000"/>
                      <a:lumOff val="25000"/>
                    </a:schemeClr>
                  </a:solidFill>
                  <a:latin typeface="Karla" charset="0"/>
                  <a:ea typeface="Karla" charset="0"/>
                  <a:cs typeface="Karla" charset="0"/>
                </a:endParaRPr>
              </a:p>
              <a:p>
                <a:r>
                  <a:rPr lang="en-US" sz="2800" dirty="0">
                    <a:solidFill>
                      <a:schemeClr val="tx1">
                        <a:lumMod val="75000"/>
                        <a:lumOff val="25000"/>
                      </a:schemeClr>
                    </a:solidFill>
                    <a:latin typeface="Karla" charset="0"/>
                    <a:ea typeface="Karla" charset="0"/>
                    <a:cs typeface="Karla" charset="0"/>
                  </a:rPr>
                  <a:t>where </a:t>
                </a:r>
                <a14:m>
                  <m:oMath xmlns:m="http://schemas.openxmlformats.org/officeDocument/2006/math">
                    <m:d>
                      <m:dPr>
                        <m:begChr m:val="{"/>
                        <m:endChr m:val="}"/>
                        <m:ctrlPr>
                          <a:rPr lang="en-US" sz="2800" b="0" i="1" smtClean="0">
                            <a:solidFill>
                              <a:schemeClr val="tx1">
                                <a:lumMod val="75000"/>
                                <a:lumOff val="25000"/>
                              </a:schemeClr>
                            </a:solidFill>
                            <a:latin typeface="Cambria Math" panose="02040503050406030204" pitchFamily="18" charset="0"/>
                            <a:ea typeface="Karla" charset="0"/>
                            <a:cs typeface="Karla" charset="0"/>
                          </a:rPr>
                        </m:ctrlPr>
                      </m:dPr>
                      <m:e>
                        <m:sSub>
                          <m:sSubPr>
                            <m:ctrlPr>
                              <a:rPr lang="en-US" sz="2800" b="0" i="1" smtClean="0">
                                <a:solidFill>
                                  <a:schemeClr val="tx1">
                                    <a:lumMod val="75000"/>
                                    <a:lumOff val="25000"/>
                                  </a:schemeClr>
                                </a:solidFill>
                                <a:latin typeface="Cambria Math" panose="02040503050406030204" pitchFamily="18" charset="0"/>
                                <a:ea typeface="Karla" charset="0"/>
                                <a:cs typeface="Karla" charset="0"/>
                              </a:rPr>
                            </m:ctrlPr>
                          </m:sSubPr>
                          <m:e>
                            <m:r>
                              <a:rPr lang="en-US" sz="2800" b="0" i="1" smtClean="0">
                                <a:solidFill>
                                  <a:schemeClr val="tx1">
                                    <a:lumMod val="75000"/>
                                    <a:lumOff val="25000"/>
                                  </a:schemeClr>
                                </a:solidFill>
                                <a:latin typeface="Cambria Math" charset="0"/>
                                <a:ea typeface="Karla" charset="0"/>
                                <a:cs typeface="Karla" charset="0"/>
                              </a:rPr>
                              <m:t>𝑥</m:t>
                            </m:r>
                          </m:e>
                          <m:sub>
                            <m:r>
                              <a:rPr lang="en-US" sz="2800" b="0" i="1" smtClean="0">
                                <a:solidFill>
                                  <a:schemeClr val="tx1">
                                    <a:lumMod val="75000"/>
                                    <a:lumOff val="25000"/>
                                  </a:schemeClr>
                                </a:solidFill>
                                <a:latin typeface="Cambria Math" charset="0"/>
                                <a:ea typeface="Karla" charset="0"/>
                                <a:cs typeface="Karla" charset="0"/>
                              </a:rPr>
                              <m:t>𝑛</m:t>
                            </m:r>
                            <m:r>
                              <a:rPr lang="en-US" sz="2800" b="0" i="1" smtClean="0">
                                <a:solidFill>
                                  <a:schemeClr val="tx1">
                                    <a:lumMod val="75000"/>
                                    <a:lumOff val="25000"/>
                                  </a:schemeClr>
                                </a:solidFill>
                                <a:latin typeface="Cambria Math" charset="0"/>
                                <a:ea typeface="Karla" charset="0"/>
                                <a:cs typeface="Karla" charset="0"/>
                              </a:rPr>
                              <m:t>1</m:t>
                            </m:r>
                          </m:sub>
                        </m:sSub>
                        <m:r>
                          <a:rPr lang="en-US" sz="2800" b="0" i="1" smtClean="0">
                            <a:solidFill>
                              <a:schemeClr val="tx1">
                                <a:lumMod val="75000"/>
                                <a:lumOff val="25000"/>
                              </a:schemeClr>
                            </a:solidFill>
                            <a:latin typeface="Cambria Math" charset="0"/>
                            <a:ea typeface="Karla" charset="0"/>
                            <a:cs typeface="Karla" charset="0"/>
                          </a:rPr>
                          <m:t>,…,</m:t>
                        </m:r>
                        <m:sSub>
                          <m:sSubPr>
                            <m:ctrlPr>
                              <a:rPr lang="en-US" sz="2800" i="1">
                                <a:solidFill>
                                  <a:schemeClr val="tx1">
                                    <a:lumMod val="75000"/>
                                    <a:lumOff val="25000"/>
                                  </a:schemeClr>
                                </a:solidFill>
                                <a:latin typeface="Cambria Math" panose="02040503050406030204" pitchFamily="18" charset="0"/>
                                <a:ea typeface="Karla" charset="0"/>
                                <a:cs typeface="Karla" charset="0"/>
                              </a:rPr>
                            </m:ctrlPr>
                          </m:sSubPr>
                          <m:e>
                            <m:r>
                              <a:rPr lang="en-US" sz="2800" b="0" i="1" smtClean="0">
                                <a:solidFill>
                                  <a:schemeClr val="tx1">
                                    <a:lumMod val="75000"/>
                                    <a:lumOff val="25000"/>
                                  </a:schemeClr>
                                </a:solidFill>
                                <a:latin typeface="Cambria Math" charset="0"/>
                                <a:ea typeface="Karla" charset="0"/>
                                <a:cs typeface="Karla" charset="0"/>
                              </a:rPr>
                              <m:t>𝑥</m:t>
                            </m:r>
                          </m:e>
                          <m:sub>
                            <m:r>
                              <a:rPr lang="en-US" sz="2800" i="1">
                                <a:solidFill>
                                  <a:schemeClr val="tx1">
                                    <a:lumMod val="75000"/>
                                    <a:lumOff val="25000"/>
                                  </a:schemeClr>
                                </a:solidFill>
                                <a:latin typeface="Cambria Math" charset="0"/>
                                <a:ea typeface="Karla" charset="0"/>
                                <a:cs typeface="Karla" charset="0"/>
                              </a:rPr>
                              <m:t>𝑛</m:t>
                            </m:r>
                            <m:r>
                              <a:rPr lang="en-US" sz="2800" b="0" i="1" smtClean="0">
                                <a:solidFill>
                                  <a:schemeClr val="tx1">
                                    <a:lumMod val="75000"/>
                                    <a:lumOff val="25000"/>
                                  </a:schemeClr>
                                </a:solidFill>
                                <a:latin typeface="Cambria Math" charset="0"/>
                                <a:ea typeface="Karla" charset="0"/>
                                <a:cs typeface="Karla" charset="0"/>
                              </a:rPr>
                              <m:t>𝑘</m:t>
                            </m:r>
                          </m:sub>
                        </m:sSub>
                      </m:e>
                    </m:d>
                  </m:oMath>
                </a14:m>
                <a:r>
                  <a:rPr lang="en-US" sz="2800" dirty="0">
                    <a:solidFill>
                      <a:schemeClr val="tx1">
                        <a:lumMod val="75000"/>
                        <a:lumOff val="25000"/>
                      </a:schemeClr>
                    </a:solidFill>
                    <a:latin typeface="Karla" charset="0"/>
                    <a:ea typeface="Karla" charset="0"/>
                    <a:cs typeface="Karla" charset="0"/>
                  </a:rPr>
                  <a:t> are the </a:t>
                </a:r>
                <a:r>
                  <a:rPr lang="en-US" sz="2800" i="1" dirty="0">
                    <a:solidFill>
                      <a:schemeClr val="tx1">
                        <a:lumMod val="75000"/>
                        <a:lumOff val="25000"/>
                      </a:schemeClr>
                    </a:solidFill>
                    <a:latin typeface="Karla" charset="0"/>
                    <a:ea typeface="Karla" charset="0"/>
                    <a:cs typeface="Karla" charset="0"/>
                  </a:rPr>
                  <a:t>k</a:t>
                </a:r>
                <a:r>
                  <a:rPr lang="en-US" sz="2800" dirty="0">
                    <a:solidFill>
                      <a:schemeClr val="tx1">
                        <a:lumMod val="75000"/>
                        <a:lumOff val="25000"/>
                      </a:schemeClr>
                    </a:solidFill>
                    <a:latin typeface="Karla" charset="0"/>
                    <a:ea typeface="Karla" charset="0"/>
                    <a:cs typeface="Karla" charset="0"/>
                  </a:rPr>
                  <a:t> observations most similar to </a:t>
                </a:r>
                <a14:m>
                  <m:oMath xmlns:m="http://schemas.openxmlformats.org/officeDocument/2006/math">
                    <m:sSub>
                      <m:sSubPr>
                        <m:ctrlPr>
                          <a:rPr lang="en-US" sz="2800" i="1" smtClean="0">
                            <a:solidFill>
                              <a:schemeClr val="tx1">
                                <a:lumMod val="75000"/>
                                <a:lumOff val="25000"/>
                              </a:schemeClr>
                            </a:solidFill>
                            <a:latin typeface="Cambria Math" panose="02040503050406030204" pitchFamily="18" charset="0"/>
                            <a:ea typeface="Karla" charset="0"/>
                            <a:cs typeface="Karla" charset="0"/>
                          </a:rPr>
                        </m:ctrlPr>
                      </m:sSubPr>
                      <m:e>
                        <m:r>
                          <a:rPr lang="en-US" sz="2800" b="0" i="1" smtClean="0">
                            <a:solidFill>
                              <a:schemeClr val="tx1">
                                <a:lumMod val="75000"/>
                                <a:lumOff val="25000"/>
                              </a:schemeClr>
                            </a:solidFill>
                            <a:latin typeface="Cambria Math" charset="0"/>
                            <a:ea typeface="Karla" charset="0"/>
                            <a:cs typeface="Karla" charset="0"/>
                          </a:rPr>
                          <m:t>𝑥</m:t>
                        </m:r>
                      </m:e>
                      <m:sub>
                        <m:r>
                          <a:rPr lang="en-US" sz="2800" b="0" i="1" smtClean="0">
                            <a:solidFill>
                              <a:schemeClr val="tx1">
                                <a:lumMod val="75000"/>
                                <a:lumOff val="25000"/>
                              </a:schemeClr>
                            </a:solidFill>
                            <a:latin typeface="Cambria Math" charset="0"/>
                            <a:ea typeface="Karla" charset="0"/>
                            <a:cs typeface="Karla" charset="0"/>
                          </a:rPr>
                          <m:t>𝑖</m:t>
                        </m:r>
                      </m:sub>
                    </m:sSub>
                  </m:oMath>
                </a14:m>
                <a:r>
                  <a:rPr lang="en-US" sz="2800" dirty="0">
                    <a:solidFill>
                      <a:schemeClr val="tx1">
                        <a:lumMod val="75000"/>
                        <a:lumOff val="25000"/>
                      </a:schemeClr>
                    </a:solidFill>
                    <a:latin typeface="Karla" charset="0"/>
                    <a:ea typeface="Karla" charset="0"/>
                    <a:cs typeface="Karla" charset="0"/>
                  </a:rPr>
                  <a:t> (</a:t>
                </a:r>
                <a:r>
                  <a:rPr lang="en-US" sz="2800" i="1" dirty="0">
                    <a:solidFill>
                      <a:schemeClr val="tx1">
                        <a:lumMod val="75000"/>
                        <a:lumOff val="25000"/>
                      </a:schemeClr>
                    </a:solidFill>
                    <a:latin typeface="Karla" charset="0"/>
                    <a:ea typeface="Karla" charset="0"/>
                    <a:cs typeface="Karla" charset="0"/>
                  </a:rPr>
                  <a:t>similar</a:t>
                </a:r>
                <a:r>
                  <a:rPr lang="en-US" sz="2800" dirty="0">
                    <a:solidFill>
                      <a:schemeClr val="tx1">
                        <a:lumMod val="75000"/>
                        <a:lumOff val="25000"/>
                      </a:schemeClr>
                    </a:solidFill>
                    <a:latin typeface="Karla" charset="0"/>
                    <a:ea typeface="Karla" charset="0"/>
                    <a:cs typeface="Karla" charset="0"/>
                  </a:rPr>
                  <a:t> refers to a notion of distance between predictors).</a:t>
                </a:r>
              </a:p>
              <a:p>
                <a:endParaRPr lang="en-US" sz="2800" dirty="0">
                  <a:solidFill>
                    <a:schemeClr val="tx1">
                      <a:lumMod val="75000"/>
                      <a:lumOff val="25000"/>
                    </a:schemeClr>
                  </a:solidFill>
                  <a:latin typeface="Karla" charset="0"/>
                  <a:ea typeface="Karla" charset="0"/>
                  <a:cs typeface="Karla" charset="0"/>
                </a:endParaRPr>
              </a:p>
            </p:txBody>
          </p:sp>
        </mc:Choice>
        <mc:Fallback xmlns="">
          <p:sp>
            <p:nvSpPr>
              <p:cNvPr id="11" name="TextBox 10"/>
              <p:cNvSpPr txBox="1">
                <a:spLocks noRot="1" noChangeAspect="1" noMove="1" noResize="1" noEditPoints="1" noAdjustHandles="1" noChangeArrowheads="1" noChangeShapeType="1" noTextEdit="1"/>
              </p:cNvSpPr>
              <p:nvPr/>
            </p:nvSpPr>
            <p:spPr>
              <a:xfrm>
                <a:off x="754699" y="1413966"/>
                <a:ext cx="10682602" cy="4401205"/>
              </a:xfrm>
              <a:prstGeom prst="rect">
                <a:avLst/>
              </a:prstGeom>
              <a:blipFill rotWithShape="0">
                <a:blip r:embed="rId4"/>
                <a:stretch>
                  <a:fillRect l="-1199" t="-1524"/>
                </a:stretch>
              </a:blipFill>
            </p:spPr>
            <p:txBody>
              <a:bodyPr/>
              <a:lstStyle/>
              <a:p>
                <a:r>
                  <a:rPr lang="en-US">
                    <a:noFill/>
                  </a:rPr>
                  <a:t> </a:t>
                </a:r>
              </a:p>
            </p:txBody>
          </p:sp>
        </mc:Fallback>
      </mc:AlternateContent>
    </p:spTree>
    <p:extLst>
      <p:ext uri="{BB962C8B-B14F-4D97-AF65-F5344CB8AC3E}">
        <p14:creationId xmlns:p14="http://schemas.microsoft.com/office/powerpoint/2010/main" val="406010969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C8D02AC-B252-AB42-924D-F78A40BBDB49}"/>
              </a:ext>
            </a:extLst>
          </p:cNvPr>
          <p:cNvPicPr>
            <a:picLocks noChangeAspect="1"/>
          </p:cNvPicPr>
          <p:nvPr/>
        </p:nvPicPr>
        <p:blipFill>
          <a:blip r:embed="rId3"/>
          <a:stretch>
            <a:fillRect/>
          </a:stretch>
        </p:blipFill>
        <p:spPr>
          <a:xfrm>
            <a:off x="2615184" y="1463040"/>
            <a:ext cx="6858000" cy="4572000"/>
          </a:xfrm>
          <a:prstGeom prst="rect">
            <a:avLst/>
          </a:prstGeom>
        </p:spPr>
      </p:pic>
      <p:sp>
        <p:nvSpPr>
          <p:cNvPr id="2" name="Title 1"/>
          <p:cNvSpPr>
            <a:spLocks noGrp="1"/>
          </p:cNvSpPr>
          <p:nvPr>
            <p:ph type="title"/>
          </p:nvPr>
        </p:nvSpPr>
        <p:spPr/>
        <p:txBody>
          <a:bodyPr/>
          <a:lstStyle/>
          <a:p>
            <a:r>
              <a:rPr lang="en-US" dirty="0"/>
              <a:t>ED quiz: Lecture 4 | part 1</a:t>
            </a:r>
          </a:p>
        </p:txBody>
      </p:sp>
      <p:sp>
        <p:nvSpPr>
          <p:cNvPr id="4" name="Slide Number Placeholder 3"/>
          <p:cNvSpPr>
            <a:spLocks noGrp="1"/>
          </p:cNvSpPr>
          <p:nvPr>
            <p:ph type="sldNum" sz="quarter" idx="12"/>
          </p:nvPr>
        </p:nvSpPr>
        <p:spPr/>
        <p:txBody>
          <a:bodyPr/>
          <a:lstStyle/>
          <a:p>
            <a:fld id="{81B7CCDB-6D39-0547-B7B3-C80E39D6513A}" type="slidenum">
              <a:rPr lang="en-US" smtClean="0"/>
              <a:t>30</a:t>
            </a:fld>
            <a:endParaRPr lang="en-US" dirty="0"/>
          </a:p>
        </p:txBody>
      </p:sp>
      <p:sp>
        <p:nvSpPr>
          <p:cNvPr id="16" name="TextBox 15"/>
          <p:cNvSpPr txBox="1"/>
          <p:nvPr/>
        </p:nvSpPr>
        <p:spPr>
          <a:xfrm>
            <a:off x="7152362" y="6331054"/>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78403249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Things to Consider </a:t>
            </a:r>
            <a:endParaRPr lang="en-US" dirty="0">
              <a:effectLst/>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32496" y="1196445"/>
                <a:ext cx="10327008" cy="5317171"/>
              </a:xfrm>
            </p:spPr>
            <p:txBody>
              <a:bodyPr/>
              <a:lstStyle/>
              <a:p>
                <a:pPr>
                  <a:spcBef>
                    <a:spcPts val="1872"/>
                  </a:spcBef>
                  <a:spcAft>
                    <a:spcPts val="1200"/>
                  </a:spcAft>
                </a:pPr>
                <a:r>
                  <a:rPr lang="en-US" sz="2400" b="1" dirty="0"/>
                  <a:t>Model Fitness </a:t>
                </a:r>
              </a:p>
              <a:p>
                <a:pPr>
                  <a:spcBef>
                    <a:spcPts val="0"/>
                  </a:spcBef>
                  <a:spcAft>
                    <a:spcPts val="1200"/>
                  </a:spcAft>
                </a:pPr>
                <a:r>
                  <a:rPr lang="en-US" sz="2400" dirty="0"/>
                  <a:t>	How does the model perform predicting? </a:t>
                </a:r>
                <a:endParaRPr lang="en-US" sz="2400" b="1" dirty="0"/>
              </a:p>
              <a:p>
                <a:pPr>
                  <a:spcBef>
                    <a:spcPts val="1872"/>
                  </a:spcBef>
                  <a:spcAft>
                    <a:spcPts val="1200"/>
                  </a:spcAft>
                </a:pPr>
                <a:r>
                  <a:rPr lang="en-US" sz="2400" b="1" dirty="0"/>
                  <a:t>Comparison of Two Models   </a:t>
                </a:r>
              </a:p>
              <a:p>
                <a:pPr>
                  <a:spcBef>
                    <a:spcPts val="0"/>
                  </a:spcBef>
                  <a:spcAft>
                    <a:spcPts val="1200"/>
                  </a:spcAft>
                </a:pPr>
                <a:r>
                  <a:rPr lang="en-US" sz="2400" dirty="0"/>
                  <a:t>	How do we choose from two different models?</a:t>
                </a:r>
              </a:p>
              <a:p>
                <a:pPr>
                  <a:spcBef>
                    <a:spcPts val="1872"/>
                  </a:spcBef>
                  <a:spcAft>
                    <a:spcPts val="1200"/>
                  </a:spcAft>
                </a:pPr>
                <a:r>
                  <a:rPr lang="en-US" sz="2400" b="1" dirty="0"/>
                  <a:t>Evaluating Significance of Predictors </a:t>
                </a:r>
              </a:p>
              <a:p>
                <a:pPr>
                  <a:spcBef>
                    <a:spcPts val="0"/>
                  </a:spcBef>
                  <a:spcAft>
                    <a:spcPts val="1200"/>
                  </a:spcAft>
                </a:pPr>
                <a:r>
                  <a:rPr lang="en-US" sz="2400" dirty="0"/>
                  <a:t>	Does the outcome depend on the predictors?</a:t>
                </a:r>
                <a:endParaRPr lang="en-US" sz="2400" b="1" dirty="0"/>
              </a:p>
              <a:p>
                <a:pPr>
                  <a:spcBef>
                    <a:spcPts val="672"/>
                  </a:spcBef>
                  <a:spcAft>
                    <a:spcPts val="1200"/>
                  </a:spcAft>
                </a:pPr>
                <a:r>
                  <a:rPr lang="en-US" sz="2400" b="1" dirty="0"/>
                  <a:t>How well do we know </a:t>
                </a:r>
                <a14:m>
                  <m:oMath xmlns:m="http://schemas.openxmlformats.org/officeDocument/2006/math">
                    <m:acc>
                      <m:accPr>
                        <m:chr m:val="̂"/>
                        <m:ctrlPr>
                          <a:rPr lang="en-US" sz="2400" b="1" i="1" smtClean="0">
                            <a:latin typeface="Cambria Math" panose="02040503050406030204" pitchFamily="18" charset="0"/>
                          </a:rPr>
                        </m:ctrlPr>
                      </m:accPr>
                      <m:e>
                        <m:r>
                          <a:rPr lang="en-US" sz="2400" b="1" i="1" smtClean="0">
                            <a:latin typeface="Cambria Math" charset="0"/>
                          </a:rPr>
                          <m:t>𝒇</m:t>
                        </m:r>
                      </m:e>
                    </m:acc>
                  </m:oMath>
                </a14:m>
                <a:r>
                  <a:rPr lang="en-US" sz="2400" b="1" dirty="0"/>
                  <a:t> </a:t>
                </a:r>
              </a:p>
              <a:p>
                <a:pPr>
                  <a:spcBef>
                    <a:spcPts val="0"/>
                  </a:spcBef>
                  <a:spcAft>
                    <a:spcPts val="1200"/>
                  </a:spcAft>
                </a:pPr>
                <a:r>
                  <a:rPr lang="en-US" sz="2400" dirty="0"/>
                  <a:t>	The confidence intervals of our </a:t>
                </a:r>
                <a14:m>
                  <m:oMath xmlns:m="http://schemas.openxmlformats.org/officeDocument/2006/math">
                    <m:acc>
                      <m:accPr>
                        <m:chr m:val="̂"/>
                        <m:ctrlPr>
                          <a:rPr lang="en-US" sz="2400" i="1">
                            <a:latin typeface="Cambria Math" panose="02040503050406030204" pitchFamily="18" charset="0"/>
                          </a:rPr>
                        </m:ctrlPr>
                      </m:accPr>
                      <m:e>
                        <m:r>
                          <a:rPr lang="en-US" sz="2400" i="1">
                            <a:latin typeface="Cambria Math" charset="0"/>
                          </a:rPr>
                          <m:t>𝑓</m:t>
                        </m:r>
                      </m:e>
                    </m:acc>
                    <m:r>
                      <a:rPr lang="en-US" sz="2400" i="1">
                        <a:latin typeface="Cambria Math" charset="0"/>
                      </a:rPr>
                      <m:t> </m:t>
                    </m:r>
                  </m:oMath>
                </a14:m>
                <a:endParaRPr lang="en-US" sz="2400" dirty="0"/>
              </a:p>
              <a:p>
                <a:pPr>
                  <a:spcBef>
                    <a:spcPts val="1872"/>
                  </a:spcBef>
                  <a:spcAft>
                    <a:spcPts val="1200"/>
                  </a:spcAft>
                </a:pPr>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32496" y="1196445"/>
                <a:ext cx="10327008" cy="5317171"/>
              </a:xfrm>
              <a:blipFill rotWithShape="0">
                <a:blip r:embed="rId3"/>
                <a:stretch>
                  <a:fillRect l="-945" t="-91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31</a:t>
            </a:fld>
            <a:endParaRPr lang="en-US"/>
          </a:p>
        </p:txBody>
      </p:sp>
    </p:spTree>
    <p:extLst>
      <p:ext uri="{BB962C8B-B14F-4D97-AF65-F5344CB8AC3E}">
        <p14:creationId xmlns:p14="http://schemas.microsoft.com/office/powerpoint/2010/main" val="128713390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Error Evaluation</a:t>
            </a:r>
          </a:p>
        </p:txBody>
      </p:sp>
      <p:sp>
        <p:nvSpPr>
          <p:cNvPr id="3" name="Slide Number Placeholder 2"/>
          <p:cNvSpPr>
            <a:spLocks noGrp="1"/>
          </p:cNvSpPr>
          <p:nvPr>
            <p:ph type="sldNum" sz="quarter" idx="12"/>
          </p:nvPr>
        </p:nvSpPr>
        <p:spPr/>
        <p:txBody>
          <a:bodyPr/>
          <a:lstStyle/>
          <a:p>
            <a:fld id="{81B7CCDB-6D39-0547-B7B3-C80E39D6513A}" type="slidenum">
              <a:rPr lang="en-US" smtClean="0"/>
              <a:t>32</a:t>
            </a:fld>
            <a:endParaRPr lang="en-US"/>
          </a:p>
        </p:txBody>
      </p:sp>
    </p:spTree>
    <p:extLst>
      <p:ext uri="{BB962C8B-B14F-4D97-AF65-F5344CB8AC3E}">
        <p14:creationId xmlns:p14="http://schemas.microsoft.com/office/powerpoint/2010/main" val="12939053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E0BB9446-A2B0-3F43-A16B-44064BB18F8E}"/>
              </a:ext>
            </a:extLst>
          </p:cNvPr>
          <p:cNvPicPr>
            <a:picLocks noChangeAspect="1"/>
          </p:cNvPicPr>
          <p:nvPr/>
        </p:nvPicPr>
        <p:blipFill>
          <a:blip r:embed="rId3"/>
          <a:stretch>
            <a:fillRect/>
          </a:stretch>
        </p:blipFill>
        <p:spPr>
          <a:xfrm>
            <a:off x="2615184" y="1463040"/>
            <a:ext cx="6858000" cy="4572000"/>
          </a:xfrm>
          <a:prstGeom prst="rect">
            <a:avLst/>
          </a:prstGeom>
        </p:spPr>
      </p:pic>
      <p:sp>
        <p:nvSpPr>
          <p:cNvPr id="2" name="Title 1"/>
          <p:cNvSpPr>
            <a:spLocks noGrp="1"/>
          </p:cNvSpPr>
          <p:nvPr>
            <p:ph type="title"/>
          </p:nvPr>
        </p:nvSpPr>
        <p:spPr/>
        <p:txBody>
          <a:bodyPr/>
          <a:lstStyle/>
          <a:p>
            <a:r>
              <a:rPr lang="en-US" dirty="0"/>
              <a:t>Error Evaluation</a:t>
            </a:r>
          </a:p>
        </p:txBody>
      </p:sp>
      <p:sp>
        <p:nvSpPr>
          <p:cNvPr id="4" name="Slide Number Placeholder 3"/>
          <p:cNvSpPr>
            <a:spLocks noGrp="1"/>
          </p:cNvSpPr>
          <p:nvPr>
            <p:ph type="sldNum" sz="quarter" idx="12"/>
          </p:nvPr>
        </p:nvSpPr>
        <p:spPr/>
        <p:txBody>
          <a:bodyPr/>
          <a:lstStyle/>
          <a:p>
            <a:fld id="{81B7CCDB-6D39-0547-B7B3-C80E39D6513A}" type="slidenum">
              <a:rPr lang="en-US" smtClean="0"/>
              <a:t>33</a:t>
            </a:fld>
            <a:endParaRPr lang="en-US" dirty="0"/>
          </a:p>
        </p:txBody>
      </p:sp>
      <p:sp>
        <p:nvSpPr>
          <p:cNvPr id="16" name="TextBox 15"/>
          <p:cNvSpPr txBox="1"/>
          <p:nvPr/>
        </p:nvSpPr>
        <p:spPr>
          <a:xfrm>
            <a:off x="7152362" y="6331054"/>
            <a:ext cx="184731" cy="369332"/>
          </a:xfrm>
          <a:prstGeom prst="rect">
            <a:avLst/>
          </a:prstGeom>
          <a:noFill/>
        </p:spPr>
        <p:txBody>
          <a:bodyPr wrap="none" rtlCol="0">
            <a:spAutoFit/>
          </a:bodyPr>
          <a:lstStyle/>
          <a:p>
            <a:endParaRPr lang="en-US" dirty="0"/>
          </a:p>
        </p:txBody>
      </p:sp>
      <p:sp>
        <p:nvSpPr>
          <p:cNvPr id="11" name="TextBox 10"/>
          <p:cNvSpPr txBox="1"/>
          <p:nvPr/>
        </p:nvSpPr>
        <p:spPr>
          <a:xfrm>
            <a:off x="655958" y="902522"/>
            <a:ext cx="3204723" cy="461665"/>
          </a:xfrm>
          <a:prstGeom prst="rect">
            <a:avLst/>
          </a:prstGeom>
          <a:noFill/>
        </p:spPr>
        <p:txBody>
          <a:bodyPr wrap="none" rtlCol="0">
            <a:spAutoFit/>
          </a:bodyPr>
          <a:lstStyle/>
          <a:p>
            <a:r>
              <a:rPr lang="en-US" sz="2400" dirty="0">
                <a:solidFill>
                  <a:schemeClr val="tx1">
                    <a:lumMod val="75000"/>
                    <a:lumOff val="25000"/>
                  </a:schemeClr>
                </a:solidFill>
                <a:latin typeface="Karla" charset="0"/>
                <a:ea typeface="Karla" charset="0"/>
                <a:cs typeface="Karla" charset="0"/>
              </a:rPr>
              <a:t>Start with some data.</a:t>
            </a:r>
          </a:p>
        </p:txBody>
      </p:sp>
    </p:spTree>
    <p:extLst>
      <p:ext uri="{BB962C8B-B14F-4D97-AF65-F5344CB8AC3E}">
        <p14:creationId xmlns:p14="http://schemas.microsoft.com/office/powerpoint/2010/main" val="11161614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97A66C0A-919C-7D4F-A11E-94FE485D1D5C}"/>
              </a:ext>
            </a:extLst>
          </p:cNvPr>
          <p:cNvPicPr>
            <a:picLocks noChangeAspect="1"/>
          </p:cNvPicPr>
          <p:nvPr/>
        </p:nvPicPr>
        <p:blipFill>
          <a:blip r:embed="rId3"/>
          <a:stretch>
            <a:fillRect/>
          </a:stretch>
        </p:blipFill>
        <p:spPr>
          <a:xfrm>
            <a:off x="2615184" y="1463040"/>
            <a:ext cx="6858000" cy="4572000"/>
          </a:xfrm>
          <a:prstGeom prst="rect">
            <a:avLst/>
          </a:prstGeom>
        </p:spPr>
      </p:pic>
      <p:sp>
        <p:nvSpPr>
          <p:cNvPr id="2" name="Title 1"/>
          <p:cNvSpPr>
            <a:spLocks noGrp="1"/>
          </p:cNvSpPr>
          <p:nvPr>
            <p:ph type="title"/>
          </p:nvPr>
        </p:nvSpPr>
        <p:spPr/>
        <p:txBody>
          <a:bodyPr/>
          <a:lstStyle/>
          <a:p>
            <a:r>
              <a:rPr lang="en-US" dirty="0"/>
              <a:t>Error Evaluation</a:t>
            </a:r>
          </a:p>
        </p:txBody>
      </p:sp>
      <p:sp>
        <p:nvSpPr>
          <p:cNvPr id="4" name="Slide Number Placeholder 3"/>
          <p:cNvSpPr>
            <a:spLocks noGrp="1"/>
          </p:cNvSpPr>
          <p:nvPr>
            <p:ph type="sldNum" sz="quarter" idx="12"/>
          </p:nvPr>
        </p:nvSpPr>
        <p:spPr/>
        <p:txBody>
          <a:bodyPr/>
          <a:lstStyle/>
          <a:p>
            <a:fld id="{81B7CCDB-6D39-0547-B7B3-C80E39D6513A}" type="slidenum">
              <a:rPr lang="en-US" smtClean="0"/>
              <a:t>34</a:t>
            </a:fld>
            <a:endParaRPr lang="en-US" dirty="0"/>
          </a:p>
        </p:txBody>
      </p:sp>
      <p:sp>
        <p:nvSpPr>
          <p:cNvPr id="16" name="TextBox 15"/>
          <p:cNvSpPr txBox="1"/>
          <p:nvPr/>
        </p:nvSpPr>
        <p:spPr>
          <a:xfrm>
            <a:off x="7152362" y="6331054"/>
            <a:ext cx="184731" cy="369332"/>
          </a:xfrm>
          <a:prstGeom prst="rect">
            <a:avLst/>
          </a:prstGeom>
          <a:noFill/>
        </p:spPr>
        <p:txBody>
          <a:bodyPr wrap="none" rtlCol="0">
            <a:spAutoFit/>
          </a:bodyPr>
          <a:lstStyle/>
          <a:p>
            <a:endParaRPr lang="en-US" dirty="0"/>
          </a:p>
        </p:txBody>
      </p:sp>
      <p:sp>
        <p:nvSpPr>
          <p:cNvPr id="11" name="TextBox 10"/>
          <p:cNvSpPr txBox="1"/>
          <p:nvPr/>
        </p:nvSpPr>
        <p:spPr>
          <a:xfrm>
            <a:off x="655958" y="902522"/>
            <a:ext cx="10486659" cy="461665"/>
          </a:xfrm>
          <a:prstGeom prst="rect">
            <a:avLst/>
          </a:prstGeom>
          <a:noFill/>
        </p:spPr>
        <p:txBody>
          <a:bodyPr wrap="square" rtlCol="0">
            <a:spAutoFit/>
          </a:bodyPr>
          <a:lstStyle/>
          <a:p>
            <a:r>
              <a:rPr lang="en-US" sz="2400" dirty="0">
                <a:solidFill>
                  <a:schemeClr val="tx1">
                    <a:lumMod val="75000"/>
                    <a:lumOff val="25000"/>
                  </a:schemeClr>
                </a:solidFill>
                <a:latin typeface="Karla" charset="0"/>
                <a:ea typeface="Karla" charset="0"/>
                <a:cs typeface="Karla" charset="0"/>
              </a:rPr>
              <a:t>Hide some of the data from the model. This is called </a:t>
            </a:r>
            <a:r>
              <a:rPr lang="en-US" sz="2400" b="1" dirty="0">
                <a:solidFill>
                  <a:schemeClr val="tx1">
                    <a:lumMod val="75000"/>
                    <a:lumOff val="25000"/>
                  </a:schemeClr>
                </a:solidFill>
                <a:latin typeface="Karla" charset="0"/>
                <a:ea typeface="Karla" charset="0"/>
                <a:cs typeface="Karla" charset="0"/>
              </a:rPr>
              <a:t>train-test</a:t>
            </a:r>
            <a:r>
              <a:rPr lang="en-US" sz="2400" dirty="0">
                <a:solidFill>
                  <a:schemeClr val="tx1">
                    <a:lumMod val="75000"/>
                    <a:lumOff val="25000"/>
                  </a:schemeClr>
                </a:solidFill>
                <a:latin typeface="Karla" charset="0"/>
                <a:ea typeface="Karla" charset="0"/>
                <a:cs typeface="Karla" charset="0"/>
              </a:rPr>
              <a:t> split. </a:t>
            </a:r>
          </a:p>
        </p:txBody>
      </p:sp>
      <mc:AlternateContent xmlns:mc="http://schemas.openxmlformats.org/markup-compatibility/2006" xmlns:a14="http://schemas.microsoft.com/office/drawing/2010/main">
        <mc:Choice Requires="a14">
          <p:sp>
            <p:nvSpPr>
              <p:cNvPr id="5" name="TextBox 4"/>
              <p:cNvSpPr txBox="1"/>
              <p:nvPr/>
            </p:nvSpPr>
            <p:spPr>
              <a:xfrm>
                <a:off x="9678074" y="1943746"/>
                <a:ext cx="2164634" cy="3046988"/>
              </a:xfrm>
              <a:prstGeom prst="rect">
                <a:avLst/>
              </a:prstGeom>
              <a:noFill/>
            </p:spPr>
            <p:txBody>
              <a:bodyPr wrap="square" rtlCol="0">
                <a:spAutoFit/>
              </a:bodyPr>
              <a:lstStyle/>
              <a:p>
                <a:r>
                  <a:rPr lang="en-US" sz="2400" dirty="0">
                    <a:solidFill>
                      <a:schemeClr val="tx1">
                        <a:lumMod val="75000"/>
                        <a:lumOff val="25000"/>
                      </a:schemeClr>
                    </a:solidFill>
                    <a:latin typeface="Karla" charset="0"/>
                    <a:ea typeface="Karla" charset="0"/>
                    <a:cs typeface="Karla" charset="0"/>
                  </a:rPr>
                  <a:t>We use the train set to estimate </a:t>
                </a:r>
                <a14:m>
                  <m:oMath xmlns:m="http://schemas.openxmlformats.org/officeDocument/2006/math">
                    <m:acc>
                      <m:accPr>
                        <m:chr m:val="̂"/>
                        <m:ctrlPr>
                          <a:rPr lang="en-US" sz="2400" i="1">
                            <a:solidFill>
                              <a:schemeClr val="tx1">
                                <a:lumMod val="75000"/>
                                <a:lumOff val="25000"/>
                              </a:schemeClr>
                            </a:solidFill>
                            <a:latin typeface="Cambria Math" panose="02040503050406030204" pitchFamily="18" charset="0"/>
                            <a:ea typeface="Karla" charset="0"/>
                            <a:cs typeface="Karla" charset="0"/>
                          </a:rPr>
                        </m:ctrlPr>
                      </m:accPr>
                      <m:e>
                        <m:r>
                          <a:rPr lang="en-US" sz="2400" i="1">
                            <a:solidFill>
                              <a:schemeClr val="tx1">
                                <a:lumMod val="75000"/>
                                <a:lumOff val="25000"/>
                              </a:schemeClr>
                            </a:solidFill>
                            <a:latin typeface="Cambria Math" panose="02040503050406030204" pitchFamily="18" charset="0"/>
                            <a:ea typeface="Karla" charset="0"/>
                            <a:cs typeface="Karla" charset="0"/>
                          </a:rPr>
                          <m:t>𝑦</m:t>
                        </m:r>
                      </m:e>
                    </m:acc>
                    <m:r>
                      <a:rPr lang="en-US" sz="2400">
                        <a:solidFill>
                          <a:schemeClr val="tx1">
                            <a:lumMod val="75000"/>
                            <a:lumOff val="25000"/>
                          </a:schemeClr>
                        </a:solidFill>
                        <a:latin typeface="Cambria Math" panose="02040503050406030204" pitchFamily="18" charset="0"/>
                        <a:ea typeface="Karla" charset="0"/>
                        <a:cs typeface="Karla" charset="0"/>
                      </a:rPr>
                      <m:t>,</m:t>
                    </m:r>
                  </m:oMath>
                </a14:m>
                <a:r>
                  <a:rPr lang="en-US" sz="2400" dirty="0">
                    <a:solidFill>
                      <a:schemeClr val="tx1">
                        <a:lumMod val="75000"/>
                        <a:lumOff val="25000"/>
                      </a:schemeClr>
                    </a:solidFill>
                    <a:latin typeface="Karla" charset="0"/>
                    <a:ea typeface="Karla" charset="0"/>
                    <a:cs typeface="Karla" charset="0"/>
                  </a:rPr>
                  <a:t> and the test set to evaluate the model. </a:t>
                </a:r>
              </a:p>
              <a:p>
                <a:endParaRPr lang="en-US" sz="2400" dirty="0">
                  <a:latin typeface="Karla" charset="0"/>
                  <a:ea typeface="Karla" charset="0"/>
                  <a:cs typeface="Karla" charset="0"/>
                </a:endParaRPr>
              </a:p>
            </p:txBody>
          </p:sp>
        </mc:Choice>
        <mc:Fallback xmlns="">
          <p:sp>
            <p:nvSpPr>
              <p:cNvPr id="5" name="TextBox 4"/>
              <p:cNvSpPr txBox="1">
                <a:spLocks noRot="1" noChangeAspect="1" noMove="1" noResize="1" noEditPoints="1" noAdjustHandles="1" noChangeArrowheads="1" noChangeShapeType="1" noTextEdit="1"/>
              </p:cNvSpPr>
              <p:nvPr/>
            </p:nvSpPr>
            <p:spPr>
              <a:xfrm>
                <a:off x="9678074" y="1943746"/>
                <a:ext cx="2164634" cy="3046988"/>
              </a:xfrm>
              <a:prstGeom prst="rect">
                <a:avLst/>
              </a:prstGeom>
              <a:blipFill rotWithShape="0">
                <a:blip r:embed="rId4"/>
                <a:stretch>
                  <a:fillRect l="-4507" t="-1600"/>
                </a:stretch>
              </a:blipFill>
            </p:spPr>
            <p:txBody>
              <a:bodyPr/>
              <a:lstStyle/>
              <a:p>
                <a:r>
                  <a:rPr lang="en-US">
                    <a:noFill/>
                  </a:rPr>
                  <a:t> </a:t>
                </a:r>
              </a:p>
            </p:txBody>
          </p:sp>
        </mc:Fallback>
      </mc:AlternateContent>
    </p:spTree>
    <p:extLst>
      <p:ext uri="{BB962C8B-B14F-4D97-AF65-F5344CB8AC3E}">
        <p14:creationId xmlns:p14="http://schemas.microsoft.com/office/powerpoint/2010/main" val="136797070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C55CDF5-DBA0-1E44-8F2B-7E3A17BD1E9E}"/>
              </a:ext>
            </a:extLst>
          </p:cNvPr>
          <p:cNvPicPr>
            <a:picLocks noChangeAspect="1"/>
          </p:cNvPicPr>
          <p:nvPr/>
        </p:nvPicPr>
        <p:blipFill>
          <a:blip r:embed="rId3"/>
          <a:stretch>
            <a:fillRect/>
          </a:stretch>
        </p:blipFill>
        <p:spPr>
          <a:xfrm>
            <a:off x="2615182" y="1463040"/>
            <a:ext cx="6858255" cy="4572170"/>
          </a:xfrm>
          <a:prstGeom prst="rect">
            <a:avLst/>
          </a:prstGeom>
        </p:spPr>
      </p:pic>
      <p:sp>
        <p:nvSpPr>
          <p:cNvPr id="2" name="Title 1"/>
          <p:cNvSpPr>
            <a:spLocks noGrp="1"/>
          </p:cNvSpPr>
          <p:nvPr>
            <p:ph type="title"/>
          </p:nvPr>
        </p:nvSpPr>
        <p:spPr/>
        <p:txBody>
          <a:bodyPr/>
          <a:lstStyle/>
          <a:p>
            <a:r>
              <a:rPr lang="en-US" dirty="0"/>
              <a:t>Error Evaluation</a:t>
            </a:r>
          </a:p>
        </p:txBody>
      </p:sp>
      <p:sp>
        <p:nvSpPr>
          <p:cNvPr id="4" name="Slide Number Placeholder 3"/>
          <p:cNvSpPr>
            <a:spLocks noGrp="1"/>
          </p:cNvSpPr>
          <p:nvPr>
            <p:ph type="sldNum" sz="quarter" idx="12"/>
          </p:nvPr>
        </p:nvSpPr>
        <p:spPr/>
        <p:txBody>
          <a:bodyPr/>
          <a:lstStyle/>
          <a:p>
            <a:fld id="{81B7CCDB-6D39-0547-B7B3-C80E39D6513A}" type="slidenum">
              <a:rPr lang="en-US" smtClean="0"/>
              <a:t>35</a:t>
            </a:fld>
            <a:endParaRPr lang="en-US" dirty="0"/>
          </a:p>
        </p:txBody>
      </p:sp>
      <p:sp>
        <p:nvSpPr>
          <p:cNvPr id="16" name="TextBox 15"/>
          <p:cNvSpPr txBox="1"/>
          <p:nvPr/>
        </p:nvSpPr>
        <p:spPr>
          <a:xfrm>
            <a:off x="7152362" y="6331054"/>
            <a:ext cx="184731" cy="369332"/>
          </a:xfrm>
          <a:prstGeom prst="rect">
            <a:avLst/>
          </a:prstGeom>
          <a:noFill/>
        </p:spPr>
        <p:txBody>
          <a:bodyPr wrap="none" rtlCol="0">
            <a:spAutoFit/>
          </a:bodyPr>
          <a:lstStyle/>
          <a:p>
            <a:endParaRPr lang="en-US" dirty="0"/>
          </a:p>
        </p:txBody>
      </p:sp>
      <mc:AlternateContent xmlns:mc="http://schemas.openxmlformats.org/markup-compatibility/2006" xmlns:a14="http://schemas.microsoft.com/office/drawing/2010/main">
        <mc:Choice Requires="a14">
          <p:sp>
            <p:nvSpPr>
              <p:cNvPr id="11" name="TextBox 10"/>
              <p:cNvSpPr txBox="1"/>
              <p:nvPr/>
            </p:nvSpPr>
            <p:spPr>
              <a:xfrm>
                <a:off x="655958" y="902522"/>
                <a:ext cx="2749920" cy="461665"/>
              </a:xfrm>
              <a:prstGeom prst="rect">
                <a:avLst/>
              </a:prstGeom>
              <a:noFill/>
            </p:spPr>
            <p:txBody>
              <a:bodyPr wrap="none" rtlCol="0">
                <a:spAutoFit/>
              </a:bodyPr>
              <a:lstStyle/>
              <a:p>
                <a:r>
                  <a:rPr lang="en-US" sz="2400" dirty="0">
                    <a:solidFill>
                      <a:schemeClr val="tx1">
                        <a:lumMod val="75000"/>
                        <a:lumOff val="25000"/>
                      </a:schemeClr>
                    </a:solidFill>
                    <a:latin typeface="Karla" charset="0"/>
                    <a:ea typeface="Karla" charset="0"/>
                    <a:cs typeface="Karla" charset="0"/>
                  </a:rPr>
                  <a:t>Estimate </a:t>
                </a:r>
                <a14:m>
                  <m:oMath xmlns:m="http://schemas.openxmlformats.org/officeDocument/2006/math">
                    <m:acc>
                      <m:accPr>
                        <m:chr m:val="̂"/>
                        <m:ctrlPr>
                          <a:rPr lang="en-US" sz="2400" b="0" i="1" smtClean="0">
                            <a:solidFill>
                              <a:schemeClr val="tx1">
                                <a:lumMod val="75000"/>
                                <a:lumOff val="25000"/>
                              </a:schemeClr>
                            </a:solidFill>
                            <a:latin typeface="Cambria Math" panose="02040503050406030204" pitchFamily="18" charset="0"/>
                            <a:ea typeface="Karla" charset="0"/>
                          </a:rPr>
                        </m:ctrlPr>
                      </m:accPr>
                      <m:e>
                        <m:r>
                          <a:rPr lang="en-US" sz="2400" b="0" i="1" smtClean="0">
                            <a:solidFill>
                              <a:schemeClr val="tx1">
                                <a:lumMod val="75000"/>
                                <a:lumOff val="25000"/>
                              </a:schemeClr>
                            </a:solidFill>
                            <a:latin typeface="Cambria Math" charset="0"/>
                            <a:ea typeface="Karla" charset="0"/>
                          </a:rPr>
                          <m:t>𝑦</m:t>
                        </m:r>
                      </m:e>
                    </m:acc>
                  </m:oMath>
                </a14:m>
                <a:r>
                  <a:rPr lang="en-US" sz="2400" dirty="0">
                    <a:solidFill>
                      <a:schemeClr val="tx1">
                        <a:lumMod val="75000"/>
                        <a:lumOff val="25000"/>
                      </a:schemeClr>
                    </a:solidFill>
                    <a:latin typeface="Karla" charset="0"/>
                    <a:ea typeface="Karla" charset="0"/>
                    <a:cs typeface="Karla" charset="0"/>
                  </a:rPr>
                  <a:t> for </a:t>
                </a:r>
                <a:r>
                  <a:rPr lang="en-US" sz="2400" i="1" dirty="0">
                    <a:solidFill>
                      <a:schemeClr val="tx1">
                        <a:lumMod val="75000"/>
                        <a:lumOff val="25000"/>
                      </a:schemeClr>
                    </a:solidFill>
                    <a:latin typeface="Karla" charset="0"/>
                    <a:ea typeface="Karla" charset="0"/>
                    <a:cs typeface="Karla" charset="0"/>
                  </a:rPr>
                  <a:t>k=1 .</a:t>
                </a:r>
              </a:p>
            </p:txBody>
          </p:sp>
        </mc:Choice>
        <mc:Fallback xmlns="">
          <p:sp>
            <p:nvSpPr>
              <p:cNvPr id="11" name="TextBox 10"/>
              <p:cNvSpPr txBox="1">
                <a:spLocks noRot="1" noChangeAspect="1" noMove="1" noResize="1" noEditPoints="1" noAdjustHandles="1" noChangeArrowheads="1" noChangeShapeType="1" noTextEdit="1"/>
              </p:cNvSpPr>
              <p:nvPr/>
            </p:nvSpPr>
            <p:spPr>
              <a:xfrm>
                <a:off x="655958" y="902522"/>
                <a:ext cx="2749920" cy="461665"/>
              </a:xfrm>
              <a:prstGeom prst="rect">
                <a:avLst/>
              </a:prstGeom>
              <a:blipFill rotWithShape="0">
                <a:blip r:embed="rId4"/>
                <a:stretch>
                  <a:fillRect l="-3548" t="-10526" r="-2439" b="-28947"/>
                </a:stretch>
              </a:blipFill>
            </p:spPr>
            <p:txBody>
              <a:bodyPr/>
              <a:lstStyle/>
              <a:p>
                <a:r>
                  <a:rPr lang="en-US">
                    <a:noFill/>
                  </a:rPr>
                  <a:t> </a:t>
                </a:r>
              </a:p>
            </p:txBody>
          </p:sp>
        </mc:Fallback>
      </mc:AlternateContent>
    </p:spTree>
    <p:extLst>
      <p:ext uri="{BB962C8B-B14F-4D97-AF65-F5344CB8AC3E}">
        <p14:creationId xmlns:p14="http://schemas.microsoft.com/office/powerpoint/2010/main" val="101501661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A42A614-85D4-1A43-86DA-1DD1D63B4438}"/>
              </a:ext>
            </a:extLst>
          </p:cNvPr>
          <p:cNvPicPr>
            <a:picLocks noChangeAspect="1"/>
          </p:cNvPicPr>
          <p:nvPr/>
        </p:nvPicPr>
        <p:blipFill>
          <a:blip r:embed="rId3"/>
          <a:stretch>
            <a:fillRect/>
          </a:stretch>
        </p:blipFill>
        <p:spPr>
          <a:xfrm>
            <a:off x="2615184" y="1463040"/>
            <a:ext cx="6858000" cy="4572000"/>
          </a:xfrm>
          <a:prstGeom prst="rect">
            <a:avLst/>
          </a:prstGeom>
        </p:spPr>
      </p:pic>
      <p:sp>
        <p:nvSpPr>
          <p:cNvPr id="2" name="Title 1"/>
          <p:cNvSpPr>
            <a:spLocks noGrp="1"/>
          </p:cNvSpPr>
          <p:nvPr>
            <p:ph type="title"/>
          </p:nvPr>
        </p:nvSpPr>
        <p:spPr/>
        <p:txBody>
          <a:bodyPr/>
          <a:lstStyle/>
          <a:p>
            <a:r>
              <a:rPr lang="en-US" dirty="0"/>
              <a:t>Error Evaluation</a:t>
            </a:r>
          </a:p>
        </p:txBody>
      </p:sp>
      <p:sp>
        <p:nvSpPr>
          <p:cNvPr id="4" name="Slide Number Placeholder 3"/>
          <p:cNvSpPr>
            <a:spLocks noGrp="1"/>
          </p:cNvSpPr>
          <p:nvPr>
            <p:ph type="sldNum" sz="quarter" idx="12"/>
          </p:nvPr>
        </p:nvSpPr>
        <p:spPr/>
        <p:txBody>
          <a:bodyPr/>
          <a:lstStyle/>
          <a:p>
            <a:fld id="{81B7CCDB-6D39-0547-B7B3-C80E39D6513A}" type="slidenum">
              <a:rPr lang="en-US" smtClean="0"/>
              <a:t>36</a:t>
            </a:fld>
            <a:endParaRPr lang="en-US" dirty="0"/>
          </a:p>
        </p:txBody>
      </p:sp>
      <p:sp>
        <p:nvSpPr>
          <p:cNvPr id="16" name="TextBox 15"/>
          <p:cNvSpPr txBox="1"/>
          <p:nvPr/>
        </p:nvSpPr>
        <p:spPr>
          <a:xfrm>
            <a:off x="7152362" y="6331054"/>
            <a:ext cx="184731" cy="369332"/>
          </a:xfrm>
          <a:prstGeom prst="rect">
            <a:avLst/>
          </a:prstGeom>
          <a:noFill/>
        </p:spPr>
        <p:txBody>
          <a:bodyPr wrap="none" rtlCol="0">
            <a:spAutoFit/>
          </a:bodyPr>
          <a:lstStyle/>
          <a:p>
            <a:endParaRPr lang="en-US" dirty="0"/>
          </a:p>
        </p:txBody>
      </p:sp>
      <p:sp>
        <p:nvSpPr>
          <p:cNvPr id="11" name="TextBox 10"/>
          <p:cNvSpPr txBox="1"/>
          <p:nvPr/>
        </p:nvSpPr>
        <p:spPr>
          <a:xfrm>
            <a:off x="655958" y="902522"/>
            <a:ext cx="8817991" cy="461665"/>
          </a:xfrm>
          <a:prstGeom prst="rect">
            <a:avLst/>
          </a:prstGeom>
          <a:noFill/>
        </p:spPr>
        <p:txBody>
          <a:bodyPr wrap="none" rtlCol="0">
            <a:spAutoFit/>
          </a:bodyPr>
          <a:lstStyle/>
          <a:p>
            <a:r>
              <a:rPr lang="en-US" sz="2400" dirty="0">
                <a:solidFill>
                  <a:schemeClr val="tx1">
                    <a:lumMod val="75000"/>
                    <a:lumOff val="25000"/>
                  </a:schemeClr>
                </a:solidFill>
                <a:latin typeface="Karla" charset="0"/>
                <a:ea typeface="Karla" charset="0"/>
                <a:cs typeface="Karla" charset="0"/>
              </a:rPr>
              <a:t>Now, we look at the data we have not used, the </a:t>
            </a:r>
            <a:r>
              <a:rPr lang="en-US" sz="2400" b="1" dirty="0">
                <a:solidFill>
                  <a:srgbClr val="FF0000"/>
                </a:solidFill>
                <a:latin typeface="Karla" charset="0"/>
                <a:ea typeface="Karla" charset="0"/>
                <a:cs typeface="Karla" charset="0"/>
              </a:rPr>
              <a:t>test</a:t>
            </a:r>
            <a:r>
              <a:rPr lang="en-US" sz="2400" dirty="0">
                <a:solidFill>
                  <a:srgbClr val="FF0000"/>
                </a:solidFill>
                <a:latin typeface="Karla" charset="0"/>
                <a:ea typeface="Karla" charset="0"/>
                <a:cs typeface="Karla" charset="0"/>
              </a:rPr>
              <a:t> </a:t>
            </a:r>
            <a:r>
              <a:rPr lang="en-US" sz="2400" b="1" dirty="0">
                <a:solidFill>
                  <a:srgbClr val="FF0000"/>
                </a:solidFill>
                <a:latin typeface="Karla" charset="0"/>
                <a:ea typeface="Karla" charset="0"/>
                <a:cs typeface="Karla" charset="0"/>
              </a:rPr>
              <a:t>data</a:t>
            </a:r>
            <a:r>
              <a:rPr lang="en-US" sz="2400" dirty="0">
                <a:solidFill>
                  <a:srgbClr val="FF0000"/>
                </a:solidFill>
                <a:latin typeface="Karla" charset="0"/>
                <a:ea typeface="Karla" charset="0"/>
                <a:cs typeface="Karla" charset="0"/>
              </a:rPr>
              <a:t> </a:t>
            </a:r>
            <a:r>
              <a:rPr lang="en-US" sz="2400" dirty="0">
                <a:solidFill>
                  <a:schemeClr val="tx1">
                    <a:lumMod val="75000"/>
                    <a:lumOff val="25000"/>
                  </a:schemeClr>
                </a:solidFill>
                <a:latin typeface="Karla" charset="0"/>
                <a:ea typeface="Karla" charset="0"/>
                <a:cs typeface="Karla" charset="0"/>
              </a:rPr>
              <a:t>(red crosses).</a:t>
            </a:r>
            <a:endParaRPr lang="en-US" sz="2400" i="1" dirty="0">
              <a:solidFill>
                <a:schemeClr val="tx1">
                  <a:lumMod val="75000"/>
                  <a:lumOff val="25000"/>
                </a:schemeClr>
              </a:solidFill>
              <a:latin typeface="Karla" charset="0"/>
              <a:ea typeface="Karla" charset="0"/>
              <a:cs typeface="Karla" charset="0"/>
            </a:endParaRPr>
          </a:p>
        </p:txBody>
      </p:sp>
    </p:spTree>
    <p:extLst>
      <p:ext uri="{BB962C8B-B14F-4D97-AF65-F5344CB8AC3E}">
        <p14:creationId xmlns:p14="http://schemas.microsoft.com/office/powerpoint/2010/main" val="5890224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15184" y="1463040"/>
            <a:ext cx="6858000" cy="4572000"/>
          </a:xfrm>
          <a:prstGeom prst="rect">
            <a:avLst/>
          </a:prstGeom>
        </p:spPr>
      </p:pic>
      <p:sp>
        <p:nvSpPr>
          <p:cNvPr id="2" name="Title 1"/>
          <p:cNvSpPr>
            <a:spLocks noGrp="1"/>
          </p:cNvSpPr>
          <p:nvPr>
            <p:ph type="title"/>
          </p:nvPr>
        </p:nvSpPr>
        <p:spPr/>
        <p:txBody>
          <a:bodyPr/>
          <a:lstStyle/>
          <a:p>
            <a:r>
              <a:rPr lang="en-US" dirty="0"/>
              <a:t>Error Evaluation</a:t>
            </a:r>
          </a:p>
        </p:txBody>
      </p:sp>
      <p:sp>
        <p:nvSpPr>
          <p:cNvPr id="4" name="Slide Number Placeholder 3"/>
          <p:cNvSpPr>
            <a:spLocks noGrp="1"/>
          </p:cNvSpPr>
          <p:nvPr>
            <p:ph type="sldNum" sz="quarter" idx="12"/>
          </p:nvPr>
        </p:nvSpPr>
        <p:spPr/>
        <p:txBody>
          <a:bodyPr/>
          <a:lstStyle/>
          <a:p>
            <a:fld id="{81B7CCDB-6D39-0547-B7B3-C80E39D6513A}" type="slidenum">
              <a:rPr lang="en-US" smtClean="0"/>
              <a:t>37</a:t>
            </a:fld>
            <a:endParaRPr lang="en-US" dirty="0"/>
          </a:p>
        </p:txBody>
      </p:sp>
      <p:sp>
        <p:nvSpPr>
          <p:cNvPr id="16" name="TextBox 15"/>
          <p:cNvSpPr txBox="1"/>
          <p:nvPr/>
        </p:nvSpPr>
        <p:spPr>
          <a:xfrm>
            <a:off x="7152362" y="6331054"/>
            <a:ext cx="184731" cy="369332"/>
          </a:xfrm>
          <a:prstGeom prst="rect">
            <a:avLst/>
          </a:prstGeom>
          <a:noFill/>
        </p:spPr>
        <p:txBody>
          <a:bodyPr wrap="none" rtlCol="0">
            <a:spAutoFit/>
          </a:bodyPr>
          <a:lstStyle/>
          <a:p>
            <a:endParaRPr lang="en-US" dirty="0"/>
          </a:p>
        </p:txBody>
      </p:sp>
      <mc:AlternateContent xmlns:mc="http://schemas.openxmlformats.org/markup-compatibility/2006" xmlns:a14="http://schemas.microsoft.com/office/drawing/2010/main">
        <mc:Choice Requires="a14">
          <p:sp>
            <p:nvSpPr>
              <p:cNvPr id="11" name="TextBox 10"/>
              <p:cNvSpPr txBox="1"/>
              <p:nvPr/>
            </p:nvSpPr>
            <p:spPr>
              <a:xfrm>
                <a:off x="655958" y="902522"/>
                <a:ext cx="4907562" cy="461665"/>
              </a:xfrm>
              <a:prstGeom prst="rect">
                <a:avLst/>
              </a:prstGeom>
              <a:noFill/>
            </p:spPr>
            <p:txBody>
              <a:bodyPr wrap="none" rtlCol="0">
                <a:spAutoFit/>
              </a:bodyPr>
              <a:lstStyle/>
              <a:p>
                <a:r>
                  <a:rPr lang="en-US" sz="2400" dirty="0">
                    <a:solidFill>
                      <a:schemeClr val="tx1">
                        <a:lumMod val="75000"/>
                        <a:lumOff val="25000"/>
                      </a:schemeClr>
                    </a:solidFill>
                    <a:latin typeface="Karla" charset="0"/>
                    <a:ea typeface="Karla" charset="0"/>
                    <a:cs typeface="Karla" charset="0"/>
                  </a:rPr>
                  <a:t>Calculate the </a:t>
                </a:r>
                <a14:m>
                  <m:oMath xmlns:m="http://schemas.openxmlformats.org/officeDocument/2006/math">
                    <m:sSub>
                      <m:sSubPr>
                        <m:ctrlPr>
                          <a:rPr lang="en-US" sz="2400" i="1">
                            <a:solidFill>
                              <a:schemeClr val="tx1">
                                <a:lumMod val="75000"/>
                                <a:lumOff val="25000"/>
                              </a:schemeClr>
                            </a:solidFill>
                            <a:latin typeface="Cambria Math" panose="02040503050406030204" pitchFamily="18" charset="0"/>
                            <a:ea typeface="Karla" charset="0"/>
                            <a:cs typeface="Karla" charset="0"/>
                          </a:rPr>
                        </m:ctrlPr>
                      </m:sSubPr>
                      <m:e>
                        <m:r>
                          <m:rPr>
                            <m:nor/>
                          </m:rPr>
                          <a:rPr lang="en-US" sz="2400" b="1" dirty="0">
                            <a:solidFill>
                              <a:schemeClr val="tx1">
                                <a:lumMod val="75000"/>
                                <a:lumOff val="25000"/>
                              </a:schemeClr>
                            </a:solidFill>
                            <a:latin typeface="Karla" charset="0"/>
                            <a:ea typeface="Karla" charset="0"/>
                            <a:cs typeface="Karla" charset="0"/>
                          </a:rPr>
                          <m:t>residuals</m:t>
                        </m:r>
                        <m:r>
                          <a:rPr lang="en-US" sz="2400" b="0" i="1" dirty="0" smtClean="0">
                            <a:solidFill>
                              <a:schemeClr val="tx1">
                                <a:lumMod val="75000"/>
                                <a:lumOff val="25000"/>
                              </a:schemeClr>
                            </a:solidFill>
                            <a:latin typeface="Cambria Math" charset="0"/>
                            <a:ea typeface="Karla" charset="0"/>
                            <a:cs typeface="Karla" charset="0"/>
                          </a:rPr>
                          <m:t>  (</m:t>
                        </m:r>
                        <m:r>
                          <a:rPr lang="en-US" sz="2400" i="1">
                            <a:solidFill>
                              <a:schemeClr val="tx1">
                                <a:lumMod val="75000"/>
                                <a:lumOff val="25000"/>
                              </a:schemeClr>
                            </a:solidFill>
                            <a:latin typeface="Cambria Math" charset="0"/>
                            <a:ea typeface="Karla" charset="0"/>
                            <a:cs typeface="Karla" charset="0"/>
                          </a:rPr>
                          <m:t>𝑦</m:t>
                        </m:r>
                      </m:e>
                      <m:sub>
                        <m:r>
                          <a:rPr lang="en-US" sz="2400" i="1">
                            <a:solidFill>
                              <a:schemeClr val="tx1">
                                <a:lumMod val="75000"/>
                                <a:lumOff val="25000"/>
                              </a:schemeClr>
                            </a:solidFill>
                            <a:latin typeface="Cambria Math" charset="0"/>
                            <a:ea typeface="Karla" charset="0"/>
                            <a:cs typeface="Karla" charset="0"/>
                          </a:rPr>
                          <m:t>𝑖</m:t>
                        </m:r>
                      </m:sub>
                    </m:sSub>
                    <m:r>
                      <a:rPr lang="en-US" sz="2400" i="1">
                        <a:solidFill>
                          <a:schemeClr val="tx1">
                            <a:lumMod val="75000"/>
                            <a:lumOff val="25000"/>
                          </a:schemeClr>
                        </a:solidFill>
                        <a:latin typeface="Cambria Math" charset="0"/>
                        <a:ea typeface="Karla" charset="0"/>
                        <a:cs typeface="Karla" charset="0"/>
                      </a:rPr>
                      <m:t>−</m:t>
                    </m:r>
                    <m:sSub>
                      <m:sSubPr>
                        <m:ctrlPr>
                          <a:rPr lang="en-US" sz="2400" i="1">
                            <a:solidFill>
                              <a:schemeClr val="tx1">
                                <a:lumMod val="75000"/>
                                <a:lumOff val="25000"/>
                              </a:schemeClr>
                            </a:solidFill>
                            <a:latin typeface="Cambria Math" panose="02040503050406030204" pitchFamily="18" charset="0"/>
                            <a:ea typeface="Karla" charset="0"/>
                            <a:cs typeface="Karla" charset="0"/>
                          </a:rPr>
                        </m:ctrlPr>
                      </m:sSubPr>
                      <m:e>
                        <m:acc>
                          <m:accPr>
                            <m:chr m:val="̂"/>
                            <m:ctrlPr>
                              <a:rPr lang="en-US" sz="2400" i="1">
                                <a:solidFill>
                                  <a:schemeClr val="tx1">
                                    <a:lumMod val="75000"/>
                                    <a:lumOff val="25000"/>
                                  </a:schemeClr>
                                </a:solidFill>
                                <a:latin typeface="Cambria Math" panose="02040503050406030204" pitchFamily="18" charset="0"/>
                                <a:ea typeface="Karla" charset="0"/>
                                <a:cs typeface="Karla" charset="0"/>
                              </a:rPr>
                            </m:ctrlPr>
                          </m:accPr>
                          <m:e>
                            <m:r>
                              <a:rPr lang="en-US" sz="2400" i="1">
                                <a:solidFill>
                                  <a:schemeClr val="tx1">
                                    <a:lumMod val="75000"/>
                                    <a:lumOff val="25000"/>
                                  </a:schemeClr>
                                </a:solidFill>
                                <a:latin typeface="Cambria Math" charset="0"/>
                                <a:ea typeface="Karla" charset="0"/>
                                <a:cs typeface="Karla" charset="0"/>
                              </a:rPr>
                              <m:t>𝑦</m:t>
                            </m:r>
                          </m:e>
                        </m:acc>
                      </m:e>
                      <m:sub>
                        <m:r>
                          <a:rPr lang="en-US" sz="2400" i="1">
                            <a:solidFill>
                              <a:schemeClr val="tx1">
                                <a:lumMod val="75000"/>
                                <a:lumOff val="25000"/>
                              </a:schemeClr>
                            </a:solidFill>
                            <a:latin typeface="Cambria Math" charset="0"/>
                            <a:ea typeface="Karla" charset="0"/>
                            <a:cs typeface="Karla" charset="0"/>
                          </a:rPr>
                          <m:t>𝑖</m:t>
                        </m:r>
                      </m:sub>
                    </m:sSub>
                    <m:r>
                      <a:rPr lang="en-US" sz="2400" b="0" i="1" smtClean="0">
                        <a:solidFill>
                          <a:schemeClr val="tx1">
                            <a:lumMod val="75000"/>
                            <a:lumOff val="25000"/>
                          </a:schemeClr>
                        </a:solidFill>
                        <a:latin typeface="Cambria Math" charset="0"/>
                        <a:ea typeface="Karla" charset="0"/>
                        <a:cs typeface="Karla" charset="0"/>
                      </a:rPr>
                      <m:t>).</m:t>
                    </m:r>
                  </m:oMath>
                </a14:m>
                <a:r>
                  <a:rPr lang="en-US" sz="2400" dirty="0">
                    <a:solidFill>
                      <a:schemeClr val="tx1">
                        <a:lumMod val="75000"/>
                        <a:lumOff val="25000"/>
                      </a:schemeClr>
                    </a:solidFill>
                    <a:latin typeface="Karla" charset="0"/>
                    <a:ea typeface="Karla" charset="0"/>
                    <a:cs typeface="Karla" charset="0"/>
                  </a:rPr>
                  <a:t> </a:t>
                </a:r>
              </a:p>
            </p:txBody>
          </p:sp>
        </mc:Choice>
        <mc:Fallback xmlns="">
          <p:sp>
            <p:nvSpPr>
              <p:cNvPr id="11" name="TextBox 10"/>
              <p:cNvSpPr txBox="1">
                <a:spLocks noRot="1" noChangeAspect="1" noMove="1" noResize="1" noEditPoints="1" noAdjustHandles="1" noChangeArrowheads="1" noChangeShapeType="1" noTextEdit="1"/>
              </p:cNvSpPr>
              <p:nvPr/>
            </p:nvSpPr>
            <p:spPr>
              <a:xfrm>
                <a:off x="655958" y="902522"/>
                <a:ext cx="4907562" cy="461665"/>
              </a:xfrm>
              <a:prstGeom prst="rect">
                <a:avLst/>
              </a:prstGeom>
              <a:blipFill rotWithShape="0">
                <a:blip r:embed="rId4"/>
                <a:stretch>
                  <a:fillRect l="-1988" t="-102632" b="-130263"/>
                </a:stretch>
              </a:blipFill>
            </p:spPr>
            <p:txBody>
              <a:bodyPr/>
              <a:lstStyle/>
              <a:p>
                <a:r>
                  <a:rPr lang="en-US">
                    <a:noFill/>
                  </a:rPr>
                  <a:t> </a:t>
                </a:r>
              </a:p>
            </p:txBody>
          </p:sp>
        </mc:Fallback>
      </mc:AlternateContent>
      <p:grpSp>
        <p:nvGrpSpPr>
          <p:cNvPr id="39" name="Group 38"/>
          <p:cNvGrpSpPr/>
          <p:nvPr/>
        </p:nvGrpSpPr>
        <p:grpSpPr>
          <a:xfrm>
            <a:off x="4320387" y="2159170"/>
            <a:ext cx="4074910" cy="2712516"/>
            <a:chOff x="4320387" y="2159170"/>
            <a:chExt cx="4074910" cy="2712516"/>
          </a:xfrm>
          <a:effectLst>
            <a:glow rad="101600">
              <a:schemeClr val="bg1">
                <a:lumMod val="75000"/>
                <a:alpha val="40000"/>
              </a:schemeClr>
            </a:glow>
            <a:reflection endPos="0" dir="5400000" sy="-100000" algn="bl" rotWithShape="0"/>
          </a:effectLst>
        </p:grpSpPr>
        <p:cxnSp>
          <p:nvCxnSpPr>
            <p:cNvPr id="7" name="Straight Connector 6"/>
            <p:cNvCxnSpPr/>
            <p:nvPr/>
          </p:nvCxnSpPr>
          <p:spPr>
            <a:xfrm>
              <a:off x="6357842" y="3559409"/>
              <a:ext cx="6137" cy="208655"/>
            </a:xfrm>
            <a:prstGeom prst="line">
              <a:avLst/>
            </a:prstGeom>
            <a:ln>
              <a:solidFill>
                <a:schemeClr val="tx2">
                  <a:lumMod val="40000"/>
                  <a:lumOff val="60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7087111" y="2435331"/>
              <a:ext cx="19434" cy="1713222"/>
            </a:xfrm>
            <a:prstGeom prst="line">
              <a:avLst/>
            </a:prstGeom>
            <a:ln>
              <a:solidFill>
                <a:schemeClr val="tx2">
                  <a:lumMod val="40000"/>
                  <a:lumOff val="60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7214042" y="2939581"/>
              <a:ext cx="2967" cy="1215109"/>
            </a:xfrm>
            <a:prstGeom prst="line">
              <a:avLst/>
            </a:prstGeom>
            <a:ln>
              <a:solidFill>
                <a:schemeClr val="tx2">
                  <a:lumMod val="40000"/>
                  <a:lumOff val="60000"/>
                </a:schemeClr>
              </a:solidFill>
            </a:ln>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8391307" y="2159170"/>
              <a:ext cx="3990" cy="1001340"/>
            </a:xfrm>
            <a:prstGeom prst="line">
              <a:avLst/>
            </a:prstGeom>
            <a:ln>
              <a:solidFill>
                <a:schemeClr val="tx2">
                  <a:lumMod val="40000"/>
                  <a:lumOff val="60000"/>
                </a:schemeClr>
              </a:solidFill>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a:off x="5588785" y="3768064"/>
              <a:ext cx="1943" cy="515501"/>
            </a:xfrm>
            <a:prstGeom prst="line">
              <a:avLst/>
            </a:prstGeom>
            <a:ln>
              <a:solidFill>
                <a:schemeClr val="tx2">
                  <a:lumMod val="40000"/>
                  <a:lumOff val="60000"/>
                </a:schemeClr>
              </a:solidFill>
            </a:ln>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a:off x="4320387" y="4639506"/>
              <a:ext cx="5114" cy="232180"/>
            </a:xfrm>
            <a:prstGeom prst="line">
              <a:avLst/>
            </a:prstGeom>
            <a:ln>
              <a:solidFill>
                <a:schemeClr val="tx2">
                  <a:lumMod val="40000"/>
                  <a:lumOff val="60000"/>
                </a:schemeClr>
              </a:solidFill>
            </a:ln>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a:off x="5156029" y="3850912"/>
              <a:ext cx="11252" cy="561528"/>
            </a:xfrm>
            <a:prstGeom prst="line">
              <a:avLst/>
            </a:prstGeom>
            <a:ln>
              <a:solidFill>
                <a:schemeClr val="tx2">
                  <a:lumMod val="40000"/>
                  <a:lumOff val="60000"/>
                </a:schemeClr>
              </a:solidFill>
            </a:ln>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a:off x="7708126" y="3160510"/>
              <a:ext cx="11252" cy="696539"/>
            </a:xfrm>
            <a:prstGeom prst="line">
              <a:avLst/>
            </a:prstGeom>
            <a:ln>
              <a:solidFill>
                <a:schemeClr val="tx2">
                  <a:lumMod val="40000"/>
                  <a:lumOff val="60000"/>
                </a:schemeClr>
              </a:solidFill>
            </a:ln>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a:off x="7431257" y="3066922"/>
              <a:ext cx="5626" cy="93588"/>
            </a:xfrm>
            <a:prstGeom prst="line">
              <a:avLst/>
            </a:prstGeom>
            <a:ln>
              <a:solidFill>
                <a:schemeClr val="tx2">
                  <a:lumMod val="40000"/>
                  <a:lumOff val="60000"/>
                </a:schemeClr>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45808427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15183" y="1462938"/>
            <a:ext cx="6858153" cy="4572102"/>
          </a:xfrm>
          <a:prstGeom prst="rect">
            <a:avLst/>
          </a:prstGeom>
        </p:spPr>
      </p:pic>
      <p:sp>
        <p:nvSpPr>
          <p:cNvPr id="2" name="Title 1"/>
          <p:cNvSpPr>
            <a:spLocks noGrp="1"/>
          </p:cNvSpPr>
          <p:nvPr>
            <p:ph type="title"/>
          </p:nvPr>
        </p:nvSpPr>
        <p:spPr/>
        <p:txBody>
          <a:bodyPr/>
          <a:lstStyle/>
          <a:p>
            <a:r>
              <a:rPr lang="en-US" dirty="0"/>
              <a:t>Error Evaluation </a:t>
            </a:r>
          </a:p>
        </p:txBody>
      </p:sp>
      <p:sp>
        <p:nvSpPr>
          <p:cNvPr id="4" name="Slide Number Placeholder 3"/>
          <p:cNvSpPr>
            <a:spLocks noGrp="1"/>
          </p:cNvSpPr>
          <p:nvPr>
            <p:ph type="sldNum" sz="quarter" idx="12"/>
          </p:nvPr>
        </p:nvSpPr>
        <p:spPr/>
        <p:txBody>
          <a:bodyPr/>
          <a:lstStyle/>
          <a:p>
            <a:fld id="{81B7CCDB-6D39-0547-B7B3-C80E39D6513A}" type="slidenum">
              <a:rPr lang="en-US" smtClean="0"/>
              <a:t>38</a:t>
            </a:fld>
            <a:endParaRPr lang="en-US" dirty="0"/>
          </a:p>
        </p:txBody>
      </p:sp>
      <p:sp>
        <p:nvSpPr>
          <p:cNvPr id="16" name="TextBox 15"/>
          <p:cNvSpPr txBox="1"/>
          <p:nvPr/>
        </p:nvSpPr>
        <p:spPr>
          <a:xfrm>
            <a:off x="7152362" y="6331054"/>
            <a:ext cx="184731" cy="369332"/>
          </a:xfrm>
          <a:prstGeom prst="rect">
            <a:avLst/>
          </a:prstGeom>
          <a:noFill/>
        </p:spPr>
        <p:txBody>
          <a:bodyPr wrap="none" rtlCol="0">
            <a:spAutoFit/>
          </a:bodyPr>
          <a:lstStyle/>
          <a:p>
            <a:endParaRPr lang="en-US" dirty="0"/>
          </a:p>
        </p:txBody>
      </p:sp>
      <p:sp>
        <p:nvSpPr>
          <p:cNvPr id="11" name="TextBox 10"/>
          <p:cNvSpPr txBox="1"/>
          <p:nvPr/>
        </p:nvSpPr>
        <p:spPr>
          <a:xfrm>
            <a:off x="655958" y="902522"/>
            <a:ext cx="2989921" cy="461665"/>
          </a:xfrm>
          <a:prstGeom prst="rect">
            <a:avLst/>
          </a:prstGeom>
          <a:noFill/>
        </p:spPr>
        <p:txBody>
          <a:bodyPr wrap="none" rtlCol="0">
            <a:spAutoFit/>
          </a:bodyPr>
          <a:lstStyle/>
          <a:p>
            <a:r>
              <a:rPr lang="en-US" sz="2400" dirty="0">
                <a:latin typeface="Karla" charset="0"/>
                <a:ea typeface="Karla" charset="0"/>
                <a:cs typeface="Karla" charset="0"/>
              </a:rPr>
              <a:t>Do the same for </a:t>
            </a:r>
            <a:r>
              <a:rPr lang="en-US" sz="2400" i="1" dirty="0">
                <a:latin typeface="Karla" charset="0"/>
                <a:ea typeface="Karla" charset="0"/>
                <a:cs typeface="Karla" charset="0"/>
              </a:rPr>
              <a:t>k=3.</a:t>
            </a:r>
          </a:p>
        </p:txBody>
      </p:sp>
      <p:grpSp>
        <p:nvGrpSpPr>
          <p:cNvPr id="39" name="Group 38"/>
          <p:cNvGrpSpPr/>
          <p:nvPr/>
        </p:nvGrpSpPr>
        <p:grpSpPr>
          <a:xfrm>
            <a:off x="4320387" y="2159170"/>
            <a:ext cx="4099336" cy="2712516"/>
            <a:chOff x="4320387" y="2159170"/>
            <a:chExt cx="4099336" cy="2712516"/>
          </a:xfrm>
          <a:effectLst>
            <a:glow rad="101600">
              <a:schemeClr val="bg1">
                <a:lumMod val="75000"/>
                <a:alpha val="40000"/>
              </a:schemeClr>
            </a:glow>
            <a:reflection endPos="0" dir="5400000" sy="-100000" algn="bl" rotWithShape="0"/>
          </a:effectLst>
        </p:grpSpPr>
        <p:cxnSp>
          <p:nvCxnSpPr>
            <p:cNvPr id="7" name="Straight Connector 6"/>
            <p:cNvCxnSpPr/>
            <p:nvPr/>
          </p:nvCxnSpPr>
          <p:spPr>
            <a:xfrm>
              <a:off x="6357842" y="3559409"/>
              <a:ext cx="6744" cy="306421"/>
            </a:xfrm>
            <a:prstGeom prst="line">
              <a:avLst/>
            </a:prstGeom>
            <a:ln>
              <a:solidFill>
                <a:schemeClr val="tx2">
                  <a:lumMod val="40000"/>
                  <a:lumOff val="60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7087111" y="2435331"/>
              <a:ext cx="28913" cy="1439552"/>
            </a:xfrm>
            <a:prstGeom prst="line">
              <a:avLst/>
            </a:prstGeom>
            <a:ln>
              <a:solidFill>
                <a:schemeClr val="tx2">
                  <a:lumMod val="40000"/>
                  <a:lumOff val="60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7214042" y="2939581"/>
              <a:ext cx="19677" cy="935302"/>
            </a:xfrm>
            <a:prstGeom prst="line">
              <a:avLst/>
            </a:prstGeom>
            <a:ln>
              <a:solidFill>
                <a:schemeClr val="tx2">
                  <a:lumMod val="40000"/>
                  <a:lumOff val="60000"/>
                </a:schemeClr>
              </a:solidFill>
            </a:ln>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8391307" y="2159170"/>
              <a:ext cx="28416" cy="1742874"/>
            </a:xfrm>
            <a:prstGeom prst="line">
              <a:avLst/>
            </a:prstGeom>
            <a:ln>
              <a:solidFill>
                <a:schemeClr val="tx2">
                  <a:lumMod val="40000"/>
                  <a:lumOff val="60000"/>
                </a:schemeClr>
              </a:solidFill>
            </a:ln>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a:off x="5585988" y="4137434"/>
              <a:ext cx="4740" cy="146131"/>
            </a:xfrm>
            <a:prstGeom prst="line">
              <a:avLst/>
            </a:prstGeom>
            <a:ln>
              <a:solidFill>
                <a:schemeClr val="tx2">
                  <a:lumMod val="40000"/>
                  <a:lumOff val="60000"/>
                </a:schemeClr>
              </a:solidFill>
            </a:ln>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a:off x="4320387" y="4639506"/>
              <a:ext cx="5114" cy="232180"/>
            </a:xfrm>
            <a:prstGeom prst="line">
              <a:avLst/>
            </a:prstGeom>
            <a:ln>
              <a:solidFill>
                <a:schemeClr val="tx2">
                  <a:lumMod val="40000"/>
                  <a:lumOff val="60000"/>
                </a:schemeClr>
              </a:solidFill>
            </a:ln>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a:off x="5156029" y="3850912"/>
              <a:ext cx="13500" cy="268415"/>
            </a:xfrm>
            <a:prstGeom prst="line">
              <a:avLst/>
            </a:prstGeom>
            <a:ln>
              <a:solidFill>
                <a:schemeClr val="tx2">
                  <a:lumMod val="40000"/>
                  <a:lumOff val="60000"/>
                </a:schemeClr>
              </a:solidFill>
            </a:ln>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a:off x="7431257" y="3066922"/>
              <a:ext cx="19745" cy="817015"/>
            </a:xfrm>
            <a:prstGeom prst="line">
              <a:avLst/>
            </a:prstGeom>
            <a:ln>
              <a:solidFill>
                <a:schemeClr val="tx2">
                  <a:lumMod val="40000"/>
                  <a:lumOff val="60000"/>
                </a:schemeClr>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9296184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79302D7-1ACA-224D-B29D-4D28082ED901}"/>
              </a:ext>
            </a:extLst>
          </p:cNvPr>
          <p:cNvSpPr>
            <a:spLocks noGrp="1"/>
          </p:cNvSpPr>
          <p:nvPr>
            <p:ph type="sldNum" sz="quarter" idx="12"/>
          </p:nvPr>
        </p:nvSpPr>
        <p:spPr/>
        <p:txBody>
          <a:bodyPr/>
          <a:lstStyle/>
          <a:p>
            <a:fld id="{AD29F1E6-0A42-6342-8A19-FA364A33AB30}" type="slidenum">
              <a:rPr lang="en-US" smtClean="0"/>
              <a:t>3</a:t>
            </a:fld>
            <a:endParaRPr lang="en-US"/>
          </a:p>
        </p:txBody>
      </p:sp>
      <p:sp>
        <p:nvSpPr>
          <p:cNvPr id="5" name="Content Placeholder 2">
            <a:extLst>
              <a:ext uri="{FF2B5EF4-FFF2-40B4-BE49-F238E27FC236}">
                <a16:creationId xmlns:a16="http://schemas.microsoft.com/office/drawing/2014/main" id="{4B42DE3A-C3D5-DB4E-8609-AB055504742F}"/>
              </a:ext>
            </a:extLst>
          </p:cNvPr>
          <p:cNvSpPr txBox="1">
            <a:spLocks/>
          </p:cNvSpPr>
          <p:nvPr/>
        </p:nvSpPr>
        <p:spPr>
          <a:xfrm>
            <a:off x="893321" y="1791043"/>
            <a:ext cx="10614316" cy="4104490"/>
          </a:xfrm>
          <a:prstGeom prst="rect">
            <a:avLst/>
          </a:prstGeom>
        </p:spPr>
        <p:txBody>
          <a:bodyPr/>
          <a:lstStyle>
            <a:lvl1pPr marL="342878" indent="-342878" algn="l" defTabSz="457171" rtl="0" eaLnBrk="1" latinLnBrk="0" hangingPunct="1">
              <a:spcBef>
                <a:spcPct val="20000"/>
              </a:spcBef>
              <a:buFont typeface="Arial"/>
              <a:buChar char="•"/>
              <a:defRPr sz="3200" kern="1200">
                <a:solidFill>
                  <a:schemeClr val="tx1"/>
                </a:solidFill>
                <a:latin typeface="+mn-lt"/>
                <a:ea typeface="+mn-ea"/>
                <a:cs typeface="+mn-cs"/>
              </a:defRPr>
            </a:lvl1pPr>
            <a:lvl2pPr marL="742901" indent="-285732" algn="l" defTabSz="457171" rtl="0" eaLnBrk="1" latinLnBrk="0" hangingPunct="1">
              <a:spcBef>
                <a:spcPct val="20000"/>
              </a:spcBef>
              <a:buFont typeface="Arial"/>
              <a:buChar char="–"/>
              <a:defRPr sz="2800" kern="1200">
                <a:solidFill>
                  <a:schemeClr val="tx1"/>
                </a:solidFill>
                <a:latin typeface="+mn-lt"/>
                <a:ea typeface="+mn-ea"/>
                <a:cs typeface="+mn-cs"/>
              </a:defRPr>
            </a:lvl2pPr>
            <a:lvl3pPr marL="1142926" indent="-228585" algn="l" defTabSz="457171" rtl="0" eaLnBrk="1" latinLnBrk="0" hangingPunct="1">
              <a:spcBef>
                <a:spcPct val="20000"/>
              </a:spcBef>
              <a:buFont typeface="Arial"/>
              <a:buChar char="•"/>
              <a:defRPr sz="2400" kern="1200">
                <a:solidFill>
                  <a:schemeClr val="tx1"/>
                </a:solidFill>
                <a:latin typeface="+mn-lt"/>
                <a:ea typeface="+mn-ea"/>
                <a:cs typeface="+mn-cs"/>
              </a:defRPr>
            </a:lvl3pPr>
            <a:lvl4pPr marL="1600096" indent="-228585" algn="l" defTabSz="457171" rtl="0" eaLnBrk="1" latinLnBrk="0" hangingPunct="1">
              <a:spcBef>
                <a:spcPct val="20000"/>
              </a:spcBef>
              <a:buFont typeface="Arial"/>
              <a:buChar char="–"/>
              <a:defRPr sz="2000" kern="1200">
                <a:solidFill>
                  <a:schemeClr val="tx1"/>
                </a:solidFill>
                <a:latin typeface="+mn-lt"/>
                <a:ea typeface="+mn-ea"/>
                <a:cs typeface="+mn-cs"/>
              </a:defRPr>
            </a:lvl4pPr>
            <a:lvl5pPr marL="2057266" indent="-228585" algn="l" defTabSz="457171" rtl="0" eaLnBrk="1" latinLnBrk="0" hangingPunct="1">
              <a:spcBef>
                <a:spcPct val="20000"/>
              </a:spcBef>
              <a:buFont typeface="Arial"/>
              <a:buChar char="»"/>
              <a:defRPr sz="2000" kern="1200">
                <a:solidFill>
                  <a:schemeClr val="tx1"/>
                </a:solidFill>
                <a:latin typeface="+mn-lt"/>
                <a:ea typeface="+mn-ea"/>
                <a:cs typeface="+mn-cs"/>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pPr marL="457189" indent="-457189">
              <a:spcAft>
                <a:spcPts val="500"/>
              </a:spcAft>
              <a:buFont typeface="Arial" charset="0"/>
              <a:buChar char="•"/>
            </a:pPr>
            <a:endParaRPr lang="en-US" sz="2400" dirty="0">
              <a:solidFill>
                <a:schemeClr val="tx1">
                  <a:lumMod val="75000"/>
                  <a:lumOff val="25000"/>
                </a:schemeClr>
              </a:solidFill>
            </a:endParaRPr>
          </a:p>
        </p:txBody>
      </p:sp>
      <p:sp>
        <p:nvSpPr>
          <p:cNvPr id="6" name="Title 1">
            <a:extLst>
              <a:ext uri="{FF2B5EF4-FFF2-40B4-BE49-F238E27FC236}">
                <a16:creationId xmlns:a16="http://schemas.microsoft.com/office/drawing/2014/main" id="{33BD8E3E-02C2-A04A-ABCD-1382F18753BD}"/>
              </a:ext>
            </a:extLst>
          </p:cNvPr>
          <p:cNvSpPr txBox="1">
            <a:spLocks/>
          </p:cNvSpPr>
          <p:nvPr/>
        </p:nvSpPr>
        <p:spPr>
          <a:xfrm>
            <a:off x="2851121" y="580975"/>
            <a:ext cx="6698717" cy="704801"/>
          </a:xfrm>
          <a:prstGeom prst="rect">
            <a:avLst/>
          </a:prstGeom>
          <a:solidFill>
            <a:srgbClr val="C00000"/>
          </a:solidFill>
        </p:spPr>
        <p:txBody>
          <a:bodyPr/>
          <a:lstStyle>
            <a:lvl1pPr algn="ctr" defTabSz="457171" rtl="0" eaLnBrk="1" latinLnBrk="0" hangingPunct="1">
              <a:spcBef>
                <a:spcPct val="0"/>
              </a:spcBef>
              <a:buNone/>
              <a:defRPr sz="3200" kern="1200" baseline="0">
                <a:solidFill>
                  <a:schemeClr val="tx1"/>
                </a:solidFill>
                <a:latin typeface="Karla"/>
                <a:ea typeface="+mj-ea"/>
                <a:cs typeface="Karla"/>
              </a:defRPr>
            </a:lvl1pPr>
          </a:lstStyle>
          <a:p>
            <a:pPr fontAlgn="ctr"/>
            <a:r>
              <a:rPr lang="en-US" sz="4000" dirty="0">
                <a:solidFill>
                  <a:schemeClr val="bg2"/>
                </a:solidFill>
              </a:rPr>
              <a:t>ACADEMY HONESTY</a:t>
            </a:r>
          </a:p>
        </p:txBody>
      </p:sp>
      <p:sp>
        <p:nvSpPr>
          <p:cNvPr id="3" name="Rectangle 2"/>
          <p:cNvSpPr/>
          <p:nvPr/>
        </p:nvSpPr>
        <p:spPr>
          <a:xfrm>
            <a:off x="893321" y="1642685"/>
            <a:ext cx="10863048" cy="4678204"/>
          </a:xfrm>
          <a:prstGeom prst="rect">
            <a:avLst/>
          </a:prstGeom>
        </p:spPr>
        <p:txBody>
          <a:bodyPr wrap="square">
            <a:spAutoFit/>
          </a:bodyPr>
          <a:lstStyle/>
          <a:p>
            <a:r>
              <a:rPr lang="en-US" sz="2700" dirty="0">
                <a:solidFill>
                  <a:srgbClr val="666666"/>
                </a:solidFill>
                <a:latin typeface="Karla" charset="0"/>
                <a:ea typeface="Karla" charset="0"/>
                <a:cs typeface="Karla" charset="0"/>
              </a:rPr>
              <a:t>Ethical behavior is an important trait of a Data Scientist, from ethically handling data to attribution of code and work of others. Thus, in CS109 we give a strong emphasis to </a:t>
            </a:r>
            <a:r>
              <a:rPr lang="en-US" sz="2700" b="1" dirty="0">
                <a:solidFill>
                  <a:srgbClr val="666666"/>
                </a:solidFill>
                <a:latin typeface="Karla" charset="0"/>
                <a:ea typeface="Karla" charset="0"/>
                <a:cs typeface="Karla" charset="0"/>
              </a:rPr>
              <a:t>Academic Honesty </a:t>
            </a:r>
            <a:r>
              <a:rPr lang="en-US" sz="2700" dirty="0">
                <a:solidFill>
                  <a:srgbClr val="666666"/>
                </a:solidFill>
                <a:latin typeface="Karla" charset="0"/>
                <a:ea typeface="Karla" charset="0"/>
                <a:cs typeface="Karla" charset="0"/>
              </a:rPr>
              <a:t>.</a:t>
            </a:r>
          </a:p>
          <a:p>
            <a:endParaRPr lang="en-US" sz="2700" dirty="0">
              <a:solidFill>
                <a:srgbClr val="666666"/>
              </a:solidFill>
              <a:latin typeface="Karla" charset="0"/>
              <a:ea typeface="Karla" charset="0"/>
              <a:cs typeface="Karla" charset="0"/>
            </a:endParaRPr>
          </a:p>
          <a:p>
            <a:r>
              <a:rPr lang="en-US" sz="2700" dirty="0">
                <a:solidFill>
                  <a:srgbClr val="666666"/>
                </a:solidFill>
                <a:latin typeface="Karla" charset="0"/>
                <a:ea typeface="Karla" charset="0"/>
                <a:cs typeface="Karla" charset="0"/>
              </a:rPr>
              <a:t>As a student your best guidelines are to be reasonable and fair. We encourage teamwork problem sets, but </a:t>
            </a:r>
            <a:r>
              <a:rPr lang="en-US" sz="2700" b="1" dirty="0">
                <a:solidFill>
                  <a:srgbClr val="666666"/>
                </a:solidFill>
                <a:latin typeface="Karla" charset="0"/>
                <a:ea typeface="Karla" charset="0"/>
                <a:cs typeface="Karla" charset="0"/>
              </a:rPr>
              <a:t>you should not split </a:t>
            </a:r>
            <a:r>
              <a:rPr lang="en-US" sz="2700" dirty="0">
                <a:solidFill>
                  <a:srgbClr val="666666"/>
                </a:solidFill>
                <a:latin typeface="Karla" charset="0"/>
                <a:ea typeface="Karla" charset="0"/>
                <a:cs typeface="Karla" charset="0"/>
              </a:rPr>
              <a:t>the homework and you </a:t>
            </a:r>
            <a:r>
              <a:rPr lang="en-US" sz="2700" b="1" dirty="0">
                <a:solidFill>
                  <a:srgbClr val="666666"/>
                </a:solidFill>
                <a:latin typeface="Karla" charset="0"/>
                <a:ea typeface="Karla" charset="0"/>
                <a:cs typeface="Karla" charset="0"/>
              </a:rPr>
              <a:t>should work on all the problems together</a:t>
            </a:r>
            <a:r>
              <a:rPr lang="en-US" sz="2700" dirty="0">
                <a:solidFill>
                  <a:srgbClr val="666666"/>
                </a:solidFill>
                <a:latin typeface="Karla" charset="0"/>
                <a:ea typeface="Karla" charset="0"/>
                <a:cs typeface="Karla" charset="0"/>
              </a:rPr>
              <a:t>.</a:t>
            </a:r>
          </a:p>
          <a:p>
            <a:endParaRPr lang="en-US" sz="2700" dirty="0">
              <a:solidFill>
                <a:srgbClr val="666666"/>
              </a:solidFill>
              <a:latin typeface="Karla" charset="0"/>
              <a:ea typeface="Karla" charset="0"/>
              <a:cs typeface="Karla" charset="0"/>
            </a:endParaRPr>
          </a:p>
          <a:p>
            <a:r>
              <a:rPr lang="en-US" sz="2700" dirty="0">
                <a:solidFill>
                  <a:srgbClr val="666666"/>
                </a:solidFill>
                <a:latin typeface="Karla" charset="0"/>
                <a:ea typeface="Karla" charset="0"/>
                <a:cs typeface="Karla" charset="0"/>
              </a:rPr>
              <a:t>Engaging in not acceptable behavior regarding academic honesty will be handled harshly.</a:t>
            </a:r>
          </a:p>
          <a:p>
            <a:endParaRPr lang="en-US" sz="2800" dirty="0">
              <a:solidFill>
                <a:srgbClr val="666666"/>
              </a:solidFill>
              <a:latin typeface="Karla" charset="0"/>
              <a:ea typeface="Karla" charset="0"/>
              <a:cs typeface="Karla" charset="0"/>
            </a:endParaRPr>
          </a:p>
        </p:txBody>
      </p:sp>
    </p:spTree>
    <p:extLst>
      <p:ext uri="{BB962C8B-B14F-4D97-AF65-F5344CB8AC3E}">
        <p14:creationId xmlns:p14="http://schemas.microsoft.com/office/powerpoint/2010/main" val="199053873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Error Evaluation </a:t>
            </a:r>
          </a:p>
        </p:txBody>
      </p:sp>
      <p:sp>
        <p:nvSpPr>
          <p:cNvPr id="4" name="Slide Number Placeholder 3"/>
          <p:cNvSpPr>
            <a:spLocks noGrp="1"/>
          </p:cNvSpPr>
          <p:nvPr>
            <p:ph type="sldNum" sz="quarter" idx="12"/>
          </p:nvPr>
        </p:nvSpPr>
        <p:spPr/>
        <p:txBody>
          <a:bodyPr/>
          <a:lstStyle/>
          <a:p>
            <a:fld id="{81B7CCDB-6D39-0547-B7B3-C80E39D6513A}" type="slidenum">
              <a:rPr lang="en-US" smtClean="0"/>
              <a:t>39</a:t>
            </a:fld>
            <a:endParaRPr lang="en-US" dirty="0"/>
          </a:p>
        </p:txBody>
      </p:sp>
      <p:sp>
        <p:nvSpPr>
          <p:cNvPr id="16" name="TextBox 15"/>
          <p:cNvSpPr txBox="1"/>
          <p:nvPr/>
        </p:nvSpPr>
        <p:spPr>
          <a:xfrm>
            <a:off x="7152362" y="6331054"/>
            <a:ext cx="184731" cy="369332"/>
          </a:xfrm>
          <a:prstGeom prst="rect">
            <a:avLst/>
          </a:prstGeom>
          <a:noFill/>
        </p:spPr>
        <p:txBody>
          <a:bodyPr wrap="none" rtlCol="0">
            <a:spAutoFit/>
          </a:bodyPr>
          <a:lstStyle/>
          <a:p>
            <a:endParaRPr lang="en-US" dirty="0"/>
          </a:p>
        </p:txBody>
      </p:sp>
      <mc:AlternateContent xmlns:mc="http://schemas.openxmlformats.org/markup-compatibility/2006" xmlns:a14="http://schemas.microsoft.com/office/drawing/2010/main">
        <mc:Choice Requires="a14">
          <p:sp>
            <p:nvSpPr>
              <p:cNvPr id="11" name="TextBox 10"/>
              <p:cNvSpPr txBox="1"/>
              <p:nvPr/>
            </p:nvSpPr>
            <p:spPr>
              <a:xfrm>
                <a:off x="716450" y="1197992"/>
                <a:ext cx="10759100" cy="4016484"/>
              </a:xfrm>
              <a:prstGeom prst="rect">
                <a:avLst/>
              </a:prstGeom>
              <a:noFill/>
            </p:spPr>
            <p:txBody>
              <a:bodyPr wrap="square" rtlCol="0">
                <a:spAutoFit/>
              </a:bodyPr>
              <a:lstStyle/>
              <a:p>
                <a:pPr>
                  <a:spcAft>
                    <a:spcPts val="1800"/>
                  </a:spcAft>
                </a:pPr>
                <a:r>
                  <a:rPr lang="en-US" sz="2400" dirty="0">
                    <a:solidFill>
                      <a:schemeClr val="tx1">
                        <a:lumMod val="75000"/>
                        <a:lumOff val="25000"/>
                      </a:schemeClr>
                    </a:solidFill>
                    <a:latin typeface="Karla" charset="0"/>
                    <a:ea typeface="Karla" charset="0"/>
                    <a:cs typeface="Karla" charset="0"/>
                  </a:rPr>
                  <a:t>In order to quantify how well a model performs, we define a </a:t>
                </a:r>
                <a:r>
                  <a:rPr lang="en-US" sz="2400" b="1" i="1" dirty="0">
                    <a:solidFill>
                      <a:schemeClr val="tx1">
                        <a:lumMod val="75000"/>
                        <a:lumOff val="25000"/>
                      </a:schemeClr>
                    </a:solidFill>
                    <a:latin typeface="Karla" charset="0"/>
                    <a:ea typeface="Karla" charset="0"/>
                    <a:cs typeface="Karla" charset="0"/>
                  </a:rPr>
                  <a:t>loss</a:t>
                </a:r>
                <a:r>
                  <a:rPr lang="en-US" sz="2400" dirty="0">
                    <a:solidFill>
                      <a:schemeClr val="tx1">
                        <a:lumMod val="75000"/>
                        <a:lumOff val="25000"/>
                      </a:schemeClr>
                    </a:solidFill>
                    <a:latin typeface="Karla" charset="0"/>
                    <a:ea typeface="Karla" charset="0"/>
                    <a:cs typeface="Karla" charset="0"/>
                  </a:rPr>
                  <a:t> or </a:t>
                </a:r>
                <a:r>
                  <a:rPr lang="en-US" sz="2400" b="1" i="1" dirty="0">
                    <a:solidFill>
                      <a:schemeClr val="tx1">
                        <a:lumMod val="75000"/>
                        <a:lumOff val="25000"/>
                      </a:schemeClr>
                    </a:solidFill>
                    <a:latin typeface="Karla" charset="0"/>
                    <a:ea typeface="Karla" charset="0"/>
                    <a:cs typeface="Karla" charset="0"/>
                  </a:rPr>
                  <a:t>error function. </a:t>
                </a:r>
              </a:p>
              <a:p>
                <a:r>
                  <a:rPr lang="en-US" sz="2400" dirty="0">
                    <a:solidFill>
                      <a:schemeClr val="tx1">
                        <a:lumMod val="75000"/>
                        <a:lumOff val="25000"/>
                      </a:schemeClr>
                    </a:solidFill>
                    <a:latin typeface="Karla" charset="0"/>
                    <a:ea typeface="Karla" charset="0"/>
                    <a:cs typeface="Karla" charset="0"/>
                  </a:rPr>
                  <a:t>A common loss function for quantitative outcomes is the </a:t>
                </a:r>
                <a:r>
                  <a:rPr lang="en-US" sz="2400" b="1" dirty="0">
                    <a:solidFill>
                      <a:schemeClr val="tx1">
                        <a:lumMod val="75000"/>
                        <a:lumOff val="25000"/>
                      </a:schemeClr>
                    </a:solidFill>
                    <a:latin typeface="Karla" charset="0"/>
                    <a:ea typeface="Karla" charset="0"/>
                    <a:cs typeface="Karla" charset="0"/>
                  </a:rPr>
                  <a:t>Mean Squared Error (MSE):</a:t>
                </a:r>
                <a:r>
                  <a:rPr lang="en-US" sz="2400" dirty="0">
                    <a:solidFill>
                      <a:schemeClr val="tx1">
                        <a:lumMod val="75000"/>
                        <a:lumOff val="25000"/>
                      </a:schemeClr>
                    </a:solidFill>
                    <a:latin typeface="Karla" charset="0"/>
                    <a:ea typeface="Karla" charset="0"/>
                    <a:cs typeface="Karla" charset="0"/>
                  </a:rPr>
                  <a:t> </a:t>
                </a:r>
              </a:p>
              <a:p>
                <a:endParaRPr lang="en-US" sz="2400" dirty="0">
                  <a:solidFill>
                    <a:schemeClr val="tx1">
                      <a:lumMod val="75000"/>
                      <a:lumOff val="25000"/>
                    </a:schemeClr>
                  </a:solidFill>
                  <a:latin typeface="Karla" charset="0"/>
                  <a:ea typeface="Karla" charset="0"/>
                  <a:cs typeface="Karla" charset="0"/>
                </a:endParaRPr>
              </a:p>
              <a:p>
                <a:endParaRPr lang="en-US" sz="2400" dirty="0">
                  <a:solidFill>
                    <a:schemeClr val="tx1">
                      <a:lumMod val="75000"/>
                      <a:lumOff val="25000"/>
                    </a:schemeClr>
                  </a:solidFill>
                  <a:latin typeface="Karla" charset="0"/>
                  <a:ea typeface="Karla" charset="0"/>
                  <a:cs typeface="Karla" charset="0"/>
                </a:endParaRPr>
              </a:p>
              <a:p>
                <a:endParaRPr lang="en-US" sz="2400" dirty="0">
                  <a:solidFill>
                    <a:schemeClr val="tx1">
                      <a:lumMod val="75000"/>
                      <a:lumOff val="25000"/>
                    </a:schemeClr>
                  </a:solidFill>
                  <a:latin typeface="Karla" charset="0"/>
                  <a:ea typeface="Karla" charset="0"/>
                  <a:cs typeface="Karla" charset="0"/>
                </a:endParaRPr>
              </a:p>
              <a:p>
                <a:endParaRPr lang="en-US" sz="2400" dirty="0">
                  <a:solidFill>
                    <a:schemeClr val="tx1">
                      <a:lumMod val="75000"/>
                      <a:lumOff val="25000"/>
                    </a:schemeClr>
                  </a:solidFill>
                  <a:latin typeface="Karla" charset="0"/>
                  <a:ea typeface="Karla" charset="0"/>
                  <a:cs typeface="Karla" charset="0"/>
                </a:endParaRPr>
              </a:p>
              <a:p>
                <a:endParaRPr lang="en-US" sz="2400" dirty="0">
                  <a:solidFill>
                    <a:schemeClr val="tx1">
                      <a:lumMod val="75000"/>
                      <a:lumOff val="25000"/>
                    </a:schemeClr>
                  </a:solidFill>
                  <a:latin typeface="Karla" charset="0"/>
                  <a:ea typeface="Karla" charset="0"/>
                  <a:cs typeface="Karla" charset="0"/>
                </a:endParaRPr>
              </a:p>
              <a:p>
                <a:r>
                  <a:rPr lang="en-US" sz="2400" dirty="0">
                    <a:solidFill>
                      <a:schemeClr val="tx1">
                        <a:lumMod val="75000"/>
                        <a:lumOff val="25000"/>
                      </a:schemeClr>
                    </a:solidFill>
                    <a:latin typeface="Karla" charset="0"/>
                    <a:ea typeface="Karla" charset="0"/>
                    <a:cs typeface="Karla" charset="0"/>
                  </a:rPr>
                  <a:t>The quantity </a:t>
                </a:r>
                <a14:m>
                  <m:oMath xmlns:m="http://schemas.openxmlformats.org/officeDocument/2006/math">
                    <m:sSub>
                      <m:sSubPr>
                        <m:ctrlPr>
                          <a:rPr lang="en-US" sz="2400" i="1" smtClean="0">
                            <a:solidFill>
                              <a:schemeClr val="tx1">
                                <a:lumMod val="75000"/>
                                <a:lumOff val="25000"/>
                              </a:schemeClr>
                            </a:solidFill>
                            <a:latin typeface="Cambria Math" panose="02040503050406030204" pitchFamily="18" charset="0"/>
                            <a:ea typeface="Karla" charset="0"/>
                            <a:cs typeface="Karla" charset="0"/>
                          </a:rPr>
                        </m:ctrlPr>
                      </m:sSubPr>
                      <m:e>
                        <m:r>
                          <a:rPr lang="en-US" sz="2400" b="0" i="1" smtClean="0">
                            <a:solidFill>
                              <a:schemeClr val="tx1">
                                <a:lumMod val="75000"/>
                                <a:lumOff val="25000"/>
                              </a:schemeClr>
                            </a:solidFill>
                            <a:latin typeface="Cambria Math" panose="02040503050406030204" pitchFamily="18" charset="0"/>
                            <a:ea typeface="Karla" charset="0"/>
                            <a:cs typeface="Karla" charset="0"/>
                          </a:rPr>
                          <m:t>𝑦</m:t>
                        </m:r>
                      </m:e>
                      <m:sub>
                        <m:r>
                          <a:rPr lang="en-US" sz="2400" b="0" i="1" smtClean="0">
                            <a:solidFill>
                              <a:schemeClr val="tx1">
                                <a:lumMod val="75000"/>
                                <a:lumOff val="25000"/>
                              </a:schemeClr>
                            </a:solidFill>
                            <a:latin typeface="Cambria Math" panose="02040503050406030204" pitchFamily="18" charset="0"/>
                            <a:ea typeface="Karla" charset="0"/>
                            <a:cs typeface="Karla" charset="0"/>
                          </a:rPr>
                          <m:t>𝑖</m:t>
                        </m:r>
                      </m:sub>
                    </m:sSub>
                    <m:r>
                      <a:rPr lang="en-US" sz="2400" b="0" i="1" smtClean="0">
                        <a:solidFill>
                          <a:schemeClr val="tx1">
                            <a:lumMod val="75000"/>
                            <a:lumOff val="25000"/>
                          </a:schemeClr>
                        </a:solidFill>
                        <a:latin typeface="Cambria Math" panose="02040503050406030204" pitchFamily="18" charset="0"/>
                        <a:ea typeface="Karla" charset="0"/>
                        <a:cs typeface="Karla" charset="0"/>
                      </a:rPr>
                      <m:t>−</m:t>
                    </m:r>
                    <m:sSub>
                      <m:sSubPr>
                        <m:ctrlPr>
                          <a:rPr lang="en-US" sz="2400" b="0" i="1" smtClean="0">
                            <a:solidFill>
                              <a:schemeClr val="tx1">
                                <a:lumMod val="75000"/>
                                <a:lumOff val="25000"/>
                              </a:schemeClr>
                            </a:solidFill>
                            <a:latin typeface="Cambria Math" panose="02040503050406030204" pitchFamily="18" charset="0"/>
                            <a:ea typeface="Karla" charset="0"/>
                            <a:cs typeface="Karla" charset="0"/>
                          </a:rPr>
                        </m:ctrlPr>
                      </m:sSubPr>
                      <m:e>
                        <m:acc>
                          <m:accPr>
                            <m:chr m:val="̂"/>
                            <m:ctrlPr>
                              <a:rPr lang="en-US" sz="2400" b="0" i="1" smtClean="0">
                                <a:solidFill>
                                  <a:schemeClr val="tx1">
                                    <a:lumMod val="75000"/>
                                    <a:lumOff val="25000"/>
                                  </a:schemeClr>
                                </a:solidFill>
                                <a:latin typeface="Cambria Math" panose="02040503050406030204" pitchFamily="18" charset="0"/>
                                <a:ea typeface="Karla" charset="0"/>
                                <a:cs typeface="Karla" charset="0"/>
                              </a:rPr>
                            </m:ctrlPr>
                          </m:accPr>
                          <m:e>
                            <m:r>
                              <a:rPr lang="en-US" sz="2400" b="0" i="1" smtClean="0">
                                <a:solidFill>
                                  <a:schemeClr val="tx1">
                                    <a:lumMod val="75000"/>
                                    <a:lumOff val="25000"/>
                                  </a:schemeClr>
                                </a:solidFill>
                                <a:latin typeface="Cambria Math" panose="02040503050406030204" pitchFamily="18" charset="0"/>
                                <a:ea typeface="Karla" charset="0"/>
                                <a:cs typeface="Karla" charset="0"/>
                              </a:rPr>
                              <m:t>𝑦</m:t>
                            </m:r>
                          </m:e>
                        </m:acc>
                      </m:e>
                      <m:sub>
                        <m:r>
                          <a:rPr lang="en-US" sz="2400" b="0" i="1" smtClean="0">
                            <a:solidFill>
                              <a:schemeClr val="tx1">
                                <a:lumMod val="75000"/>
                                <a:lumOff val="25000"/>
                              </a:schemeClr>
                            </a:solidFill>
                            <a:latin typeface="Cambria Math" panose="02040503050406030204" pitchFamily="18" charset="0"/>
                            <a:ea typeface="Karla" charset="0"/>
                            <a:cs typeface="Karla" charset="0"/>
                          </a:rPr>
                          <m:t>𝑖</m:t>
                        </m:r>
                      </m:sub>
                    </m:sSub>
                  </m:oMath>
                </a14:m>
                <a:r>
                  <a:rPr lang="en-US" sz="2400" dirty="0">
                    <a:solidFill>
                      <a:schemeClr val="tx1">
                        <a:lumMod val="75000"/>
                        <a:lumOff val="25000"/>
                      </a:schemeClr>
                    </a:solidFill>
                    <a:latin typeface="Karla" charset="0"/>
                    <a:ea typeface="Karla" charset="0"/>
                    <a:cs typeface="Karla" charset="0"/>
                  </a:rPr>
                  <a:t> is called a </a:t>
                </a:r>
                <a:r>
                  <a:rPr lang="en-US" sz="2400" b="1" i="1" dirty="0">
                    <a:solidFill>
                      <a:schemeClr val="tx1">
                        <a:lumMod val="75000"/>
                        <a:lumOff val="25000"/>
                      </a:schemeClr>
                    </a:solidFill>
                    <a:latin typeface="Karla" charset="0"/>
                    <a:ea typeface="Karla" charset="0"/>
                    <a:cs typeface="Karla" charset="0"/>
                  </a:rPr>
                  <a:t>residual</a:t>
                </a:r>
                <a:r>
                  <a:rPr lang="en-US" sz="2400" dirty="0">
                    <a:solidFill>
                      <a:schemeClr val="tx1">
                        <a:lumMod val="75000"/>
                        <a:lumOff val="25000"/>
                      </a:schemeClr>
                    </a:solidFill>
                    <a:latin typeface="Karla" charset="0"/>
                    <a:ea typeface="Karla" charset="0"/>
                    <a:cs typeface="Karla" charset="0"/>
                  </a:rPr>
                  <a:t> and measures the error at the </a:t>
                </a:r>
                <a:r>
                  <a:rPr lang="en-US" sz="2400" i="1" dirty="0" err="1">
                    <a:solidFill>
                      <a:schemeClr val="tx1">
                        <a:lumMod val="75000"/>
                        <a:lumOff val="25000"/>
                      </a:schemeClr>
                    </a:solidFill>
                    <a:latin typeface="Karla" charset="0"/>
                    <a:ea typeface="Karla" charset="0"/>
                    <a:cs typeface="Karla" charset="0"/>
                  </a:rPr>
                  <a:t>i</a:t>
                </a:r>
                <a:r>
                  <a:rPr lang="en-US" sz="2400" dirty="0" err="1">
                    <a:solidFill>
                      <a:schemeClr val="tx1">
                        <a:lumMod val="75000"/>
                        <a:lumOff val="25000"/>
                      </a:schemeClr>
                    </a:solidFill>
                    <a:latin typeface="Karla" charset="0"/>
                    <a:ea typeface="Karla" charset="0"/>
                    <a:cs typeface="Karla" charset="0"/>
                  </a:rPr>
                  <a:t>-th</a:t>
                </a:r>
                <a:r>
                  <a:rPr lang="en-US" sz="2400" dirty="0">
                    <a:solidFill>
                      <a:schemeClr val="tx1">
                        <a:lumMod val="75000"/>
                        <a:lumOff val="25000"/>
                      </a:schemeClr>
                    </a:solidFill>
                    <a:latin typeface="Karla" charset="0"/>
                    <a:ea typeface="Karla" charset="0"/>
                    <a:cs typeface="Karla" charset="0"/>
                  </a:rPr>
                  <a:t> prediction.</a:t>
                </a:r>
              </a:p>
              <a:p>
                <a:endParaRPr lang="en-US" sz="2400" dirty="0">
                  <a:solidFill>
                    <a:schemeClr val="tx1">
                      <a:lumMod val="75000"/>
                      <a:lumOff val="25000"/>
                    </a:schemeClr>
                  </a:solidFill>
                  <a:latin typeface="Karla" charset="0"/>
                  <a:ea typeface="Karla" charset="0"/>
                  <a:cs typeface="Karla" charset="0"/>
                </a:endParaRPr>
              </a:p>
            </p:txBody>
          </p:sp>
        </mc:Choice>
        <mc:Fallback xmlns="">
          <p:sp>
            <p:nvSpPr>
              <p:cNvPr id="11" name="TextBox 10"/>
              <p:cNvSpPr txBox="1">
                <a:spLocks noRot="1" noChangeAspect="1" noMove="1" noResize="1" noEditPoints="1" noAdjustHandles="1" noChangeArrowheads="1" noChangeShapeType="1" noTextEdit="1"/>
              </p:cNvSpPr>
              <p:nvPr/>
            </p:nvSpPr>
            <p:spPr>
              <a:xfrm>
                <a:off x="716450" y="1197992"/>
                <a:ext cx="10759100" cy="4016484"/>
              </a:xfrm>
              <a:prstGeom prst="rect">
                <a:avLst/>
              </a:prstGeom>
              <a:blipFill rotWithShape="0">
                <a:blip r:embed="rId3"/>
                <a:stretch>
                  <a:fillRect l="-907" t="-1216"/>
                </a:stretch>
              </a:blipFill>
            </p:spPr>
            <p:txBody>
              <a:bodyPr/>
              <a:lstStyle/>
              <a:p>
                <a:r>
                  <a:rPr lang="en-US">
                    <a:noFill/>
                  </a:rPr>
                  <a:t> </a:t>
                </a:r>
              </a:p>
            </p:txBody>
          </p:sp>
        </mc:Fallback>
      </mc:AlternateContent>
      <p:pic>
        <p:nvPicPr>
          <p:cNvPr id="3" name="Picture 2"/>
          <p:cNvPicPr>
            <a:picLocks noChangeAspect="1"/>
          </p:cNvPicPr>
          <p:nvPr/>
        </p:nvPicPr>
        <p:blipFill>
          <a:blip r:embed="rId4"/>
          <a:stretch>
            <a:fillRect/>
          </a:stretch>
        </p:blipFill>
        <p:spPr>
          <a:xfrm>
            <a:off x="4007757" y="3090638"/>
            <a:ext cx="3759200" cy="1005840"/>
          </a:xfrm>
          <a:prstGeom prst="rect">
            <a:avLst/>
          </a:prstGeom>
        </p:spPr>
      </p:pic>
    </p:spTree>
    <p:extLst>
      <p:ext uri="{BB962C8B-B14F-4D97-AF65-F5344CB8AC3E}">
        <p14:creationId xmlns:p14="http://schemas.microsoft.com/office/powerpoint/2010/main" val="206790660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Error Evaluation </a:t>
            </a:r>
          </a:p>
        </p:txBody>
      </p:sp>
      <p:sp>
        <p:nvSpPr>
          <p:cNvPr id="4" name="Slide Number Placeholder 3"/>
          <p:cNvSpPr>
            <a:spLocks noGrp="1"/>
          </p:cNvSpPr>
          <p:nvPr>
            <p:ph type="sldNum" sz="quarter" idx="12"/>
          </p:nvPr>
        </p:nvSpPr>
        <p:spPr/>
        <p:txBody>
          <a:bodyPr/>
          <a:lstStyle/>
          <a:p>
            <a:fld id="{81B7CCDB-6D39-0547-B7B3-C80E39D6513A}" type="slidenum">
              <a:rPr lang="en-US" smtClean="0"/>
              <a:t>40</a:t>
            </a:fld>
            <a:endParaRPr lang="en-US" dirty="0"/>
          </a:p>
        </p:txBody>
      </p:sp>
      <p:sp>
        <p:nvSpPr>
          <p:cNvPr id="16" name="TextBox 15"/>
          <p:cNvSpPr txBox="1"/>
          <p:nvPr/>
        </p:nvSpPr>
        <p:spPr>
          <a:xfrm>
            <a:off x="7152362" y="6331054"/>
            <a:ext cx="184731" cy="369332"/>
          </a:xfrm>
          <a:prstGeom prst="rect">
            <a:avLst/>
          </a:prstGeom>
          <a:noFill/>
        </p:spPr>
        <p:txBody>
          <a:bodyPr wrap="none" rtlCol="0">
            <a:spAutoFit/>
          </a:bodyPr>
          <a:lstStyle/>
          <a:p>
            <a:endParaRPr lang="en-US" dirty="0"/>
          </a:p>
        </p:txBody>
      </p:sp>
      <p:sp>
        <p:nvSpPr>
          <p:cNvPr id="11" name="TextBox 10"/>
          <p:cNvSpPr txBox="1"/>
          <p:nvPr/>
        </p:nvSpPr>
        <p:spPr>
          <a:xfrm>
            <a:off x="733544" y="1415137"/>
            <a:ext cx="10983048" cy="2677656"/>
          </a:xfrm>
          <a:prstGeom prst="rect">
            <a:avLst/>
          </a:prstGeom>
          <a:noFill/>
        </p:spPr>
        <p:txBody>
          <a:bodyPr wrap="square" rtlCol="0">
            <a:spAutoFit/>
          </a:bodyPr>
          <a:lstStyle/>
          <a:p>
            <a:r>
              <a:rPr lang="en-US" sz="2400" b="1" dirty="0">
                <a:solidFill>
                  <a:schemeClr val="tx1">
                    <a:lumMod val="75000"/>
                    <a:lumOff val="25000"/>
                  </a:schemeClr>
                </a:solidFill>
                <a:latin typeface="Karla" charset="0"/>
                <a:ea typeface="Karla" charset="0"/>
                <a:cs typeface="Karla" charset="0"/>
              </a:rPr>
              <a:t>Caution: </a:t>
            </a:r>
            <a:r>
              <a:rPr lang="en-US" sz="2400" dirty="0">
                <a:solidFill>
                  <a:schemeClr val="tx1">
                    <a:lumMod val="75000"/>
                    <a:lumOff val="25000"/>
                  </a:schemeClr>
                </a:solidFill>
                <a:latin typeface="Karla" charset="0"/>
                <a:ea typeface="Karla" charset="0"/>
                <a:cs typeface="Karla" charset="0"/>
              </a:rPr>
              <a:t>The MSE is by no means the only valid (or the best) loss function! </a:t>
            </a:r>
          </a:p>
          <a:p>
            <a:endParaRPr lang="en-US" sz="2400" b="1" dirty="0">
              <a:solidFill>
                <a:schemeClr val="tx1">
                  <a:lumMod val="75000"/>
                  <a:lumOff val="25000"/>
                </a:schemeClr>
              </a:solidFill>
              <a:latin typeface="Karla" charset="0"/>
              <a:ea typeface="Karla" charset="0"/>
              <a:cs typeface="Karla" charset="0"/>
            </a:endParaRPr>
          </a:p>
          <a:p>
            <a:r>
              <a:rPr lang="en-US" sz="2400" b="1" dirty="0">
                <a:solidFill>
                  <a:schemeClr val="tx1">
                    <a:lumMod val="75000"/>
                    <a:lumOff val="25000"/>
                  </a:schemeClr>
                </a:solidFill>
                <a:latin typeface="Karla" charset="0"/>
                <a:ea typeface="Karla" charset="0"/>
                <a:cs typeface="Karla" charset="0"/>
              </a:rPr>
              <a:t>Question:</a:t>
            </a:r>
            <a:r>
              <a:rPr lang="en-US" sz="2400" dirty="0">
                <a:solidFill>
                  <a:schemeClr val="tx1">
                    <a:lumMod val="75000"/>
                    <a:lumOff val="25000"/>
                  </a:schemeClr>
                </a:solidFill>
                <a:latin typeface="Karla" charset="0"/>
                <a:ea typeface="Karla" charset="0"/>
                <a:cs typeface="Karla" charset="0"/>
              </a:rPr>
              <a:t> What would be an intuitive loss function for predicting categorical outcomes? </a:t>
            </a:r>
            <a:endParaRPr lang="en-US" sz="2400" i="1" dirty="0">
              <a:solidFill>
                <a:schemeClr val="tx1">
                  <a:lumMod val="75000"/>
                  <a:lumOff val="25000"/>
                </a:schemeClr>
              </a:solidFill>
              <a:latin typeface="Karla" charset="0"/>
              <a:ea typeface="Karla" charset="0"/>
              <a:cs typeface="Karla" charset="0"/>
            </a:endParaRPr>
          </a:p>
          <a:p>
            <a:endParaRPr lang="en-US" sz="2400" dirty="0">
              <a:solidFill>
                <a:schemeClr val="tx1">
                  <a:lumMod val="75000"/>
                  <a:lumOff val="25000"/>
                </a:schemeClr>
              </a:solidFill>
              <a:latin typeface="Karla" charset="0"/>
              <a:ea typeface="Karla" charset="0"/>
              <a:cs typeface="Karla" charset="0"/>
            </a:endParaRPr>
          </a:p>
          <a:p>
            <a:r>
              <a:rPr lang="en-US" sz="2400" b="1" i="1" dirty="0">
                <a:solidFill>
                  <a:schemeClr val="tx1">
                    <a:lumMod val="75000"/>
                    <a:lumOff val="25000"/>
                  </a:schemeClr>
                </a:solidFill>
                <a:latin typeface="Karla" charset="0"/>
                <a:ea typeface="Karla" charset="0"/>
                <a:cs typeface="Karla" charset="0"/>
              </a:rPr>
              <a:t>Note: </a:t>
            </a:r>
            <a:r>
              <a:rPr lang="en-US" sz="2400" dirty="0">
                <a:solidFill>
                  <a:schemeClr val="tx1">
                    <a:lumMod val="75000"/>
                    <a:lumOff val="25000"/>
                  </a:schemeClr>
                </a:solidFill>
                <a:latin typeface="Karla" charset="0"/>
                <a:ea typeface="Karla" charset="0"/>
                <a:cs typeface="Karla" charset="0"/>
              </a:rPr>
              <a:t>The square </a:t>
            </a:r>
            <a:r>
              <a:rPr lang="en-US" sz="2400" b="1" dirty="0">
                <a:solidFill>
                  <a:schemeClr val="tx1">
                    <a:lumMod val="75000"/>
                    <a:lumOff val="25000"/>
                  </a:schemeClr>
                </a:solidFill>
                <a:latin typeface="Karla" charset="0"/>
                <a:ea typeface="Karla" charset="0"/>
                <a:cs typeface="Karla" charset="0"/>
              </a:rPr>
              <a:t>R</a:t>
            </a:r>
            <a:r>
              <a:rPr lang="en-US" sz="2400" dirty="0">
                <a:solidFill>
                  <a:schemeClr val="tx1">
                    <a:lumMod val="75000"/>
                    <a:lumOff val="25000"/>
                  </a:schemeClr>
                </a:solidFill>
                <a:latin typeface="Karla" charset="0"/>
                <a:ea typeface="Karla" charset="0"/>
                <a:cs typeface="Karla" charset="0"/>
              </a:rPr>
              <a:t>oot of the </a:t>
            </a:r>
            <a:r>
              <a:rPr lang="en-US" sz="2400" b="1" dirty="0">
                <a:solidFill>
                  <a:schemeClr val="tx1">
                    <a:lumMod val="75000"/>
                    <a:lumOff val="25000"/>
                  </a:schemeClr>
                </a:solidFill>
                <a:latin typeface="Karla" charset="0"/>
                <a:ea typeface="Karla" charset="0"/>
                <a:cs typeface="Karla" charset="0"/>
              </a:rPr>
              <a:t>M</a:t>
            </a:r>
            <a:r>
              <a:rPr lang="en-US" sz="2400" dirty="0">
                <a:solidFill>
                  <a:schemeClr val="tx1">
                    <a:lumMod val="75000"/>
                    <a:lumOff val="25000"/>
                  </a:schemeClr>
                </a:solidFill>
                <a:latin typeface="Karla" charset="0"/>
                <a:ea typeface="Karla" charset="0"/>
                <a:cs typeface="Karla" charset="0"/>
              </a:rPr>
              <a:t>ean of the </a:t>
            </a:r>
            <a:r>
              <a:rPr lang="en-US" sz="2400" b="1" dirty="0">
                <a:solidFill>
                  <a:schemeClr val="tx1">
                    <a:lumMod val="75000"/>
                    <a:lumOff val="25000"/>
                  </a:schemeClr>
                </a:solidFill>
                <a:latin typeface="Karla" charset="0"/>
                <a:ea typeface="Karla" charset="0"/>
                <a:cs typeface="Karla" charset="0"/>
              </a:rPr>
              <a:t>S</a:t>
            </a:r>
            <a:r>
              <a:rPr lang="en-US" sz="2400" dirty="0">
                <a:solidFill>
                  <a:schemeClr val="tx1">
                    <a:lumMod val="75000"/>
                    <a:lumOff val="25000"/>
                  </a:schemeClr>
                </a:solidFill>
                <a:latin typeface="Karla" charset="0"/>
                <a:ea typeface="Karla" charset="0"/>
                <a:cs typeface="Karla" charset="0"/>
              </a:rPr>
              <a:t>quared </a:t>
            </a:r>
            <a:r>
              <a:rPr lang="en-US" sz="2400" b="1" dirty="0">
                <a:solidFill>
                  <a:schemeClr val="tx1">
                    <a:lumMod val="75000"/>
                    <a:lumOff val="25000"/>
                  </a:schemeClr>
                </a:solidFill>
                <a:latin typeface="Karla" charset="0"/>
                <a:ea typeface="Karla" charset="0"/>
                <a:cs typeface="Karla" charset="0"/>
              </a:rPr>
              <a:t>E</a:t>
            </a:r>
            <a:r>
              <a:rPr lang="en-US" sz="2400" dirty="0">
                <a:solidFill>
                  <a:schemeClr val="tx1">
                    <a:lumMod val="75000"/>
                    <a:lumOff val="25000"/>
                  </a:schemeClr>
                </a:solidFill>
                <a:latin typeface="Karla" charset="0"/>
                <a:ea typeface="Karla" charset="0"/>
                <a:cs typeface="Karla" charset="0"/>
              </a:rPr>
              <a:t>rrors (RMSE) is also commonly used. </a:t>
            </a:r>
            <a:endParaRPr lang="en-US" sz="2400" i="1" dirty="0">
              <a:solidFill>
                <a:schemeClr val="tx1">
                  <a:lumMod val="75000"/>
                  <a:lumOff val="25000"/>
                </a:schemeClr>
              </a:solidFill>
              <a:latin typeface="Karla" charset="0"/>
              <a:ea typeface="Karla" charset="0"/>
              <a:cs typeface="Karla" charset="0"/>
            </a:endParaRPr>
          </a:p>
        </p:txBody>
      </p:sp>
      <p:pic>
        <p:nvPicPr>
          <p:cNvPr id="3" name="Picture 2"/>
          <p:cNvPicPr>
            <a:picLocks noChangeAspect="1"/>
          </p:cNvPicPr>
          <p:nvPr/>
        </p:nvPicPr>
        <p:blipFill>
          <a:blip r:embed="rId3"/>
          <a:stretch>
            <a:fillRect/>
          </a:stretch>
        </p:blipFill>
        <p:spPr>
          <a:xfrm>
            <a:off x="2904594" y="4524122"/>
            <a:ext cx="6177280" cy="1320800"/>
          </a:xfrm>
          <a:prstGeom prst="rect">
            <a:avLst/>
          </a:prstGeom>
        </p:spPr>
      </p:pic>
    </p:spTree>
    <p:extLst>
      <p:ext uri="{BB962C8B-B14F-4D97-AF65-F5344CB8AC3E}">
        <p14:creationId xmlns:p14="http://schemas.microsoft.com/office/powerpoint/2010/main" val="65059632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13833A1-46C9-FB45-812F-A8AC7B5136EB}" type="slidenum">
              <a:rPr lang="en-US" smtClean="0"/>
              <a:t>41</a:t>
            </a:fld>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17900" y="0"/>
            <a:ext cx="5134735" cy="6858000"/>
          </a:xfrm>
          <a:prstGeom prst="rect">
            <a:avLst/>
          </a:prstGeom>
        </p:spPr>
      </p:pic>
      <p:sp>
        <p:nvSpPr>
          <p:cNvPr id="4" name="TextBox 3"/>
          <p:cNvSpPr txBox="1"/>
          <p:nvPr/>
        </p:nvSpPr>
        <p:spPr>
          <a:xfrm>
            <a:off x="4071668" y="672860"/>
            <a:ext cx="3916392" cy="584775"/>
          </a:xfrm>
          <a:prstGeom prst="rect">
            <a:avLst/>
          </a:prstGeom>
          <a:noFill/>
        </p:spPr>
        <p:txBody>
          <a:bodyPr wrap="square" rtlCol="0">
            <a:spAutoFit/>
          </a:bodyPr>
          <a:lstStyle/>
          <a:p>
            <a:pPr algn="ctr"/>
            <a:r>
              <a:rPr lang="en-US" sz="3200" b="1" cap="small" dirty="0">
                <a:solidFill>
                  <a:srgbClr val="C00000"/>
                </a:solidFill>
                <a:latin typeface="Karla" charset="0"/>
                <a:ea typeface="Karla" charset="0"/>
                <a:cs typeface="Karla" charset="0"/>
              </a:rPr>
              <a:t>Find Me?</a:t>
            </a:r>
          </a:p>
        </p:txBody>
      </p:sp>
    </p:spTree>
    <p:extLst>
      <p:ext uri="{BB962C8B-B14F-4D97-AF65-F5344CB8AC3E}">
        <p14:creationId xmlns:p14="http://schemas.microsoft.com/office/powerpoint/2010/main" val="178163968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Things to Consider </a:t>
            </a:r>
            <a:endParaRPr lang="en-US" dirty="0">
              <a:effectLst/>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32496" y="1196445"/>
                <a:ext cx="10327008" cy="5317171"/>
              </a:xfrm>
            </p:spPr>
            <p:txBody>
              <a:bodyPr/>
              <a:lstStyle/>
              <a:p>
                <a:pPr>
                  <a:spcBef>
                    <a:spcPts val="1872"/>
                  </a:spcBef>
                  <a:spcAft>
                    <a:spcPts val="1200"/>
                  </a:spcAft>
                </a:pPr>
                <a:r>
                  <a:rPr lang="en-US" sz="2400" b="1" dirty="0"/>
                  <a:t>Comparison of Two Models   </a:t>
                </a:r>
              </a:p>
              <a:p>
                <a:pPr>
                  <a:spcBef>
                    <a:spcPts val="0"/>
                  </a:spcBef>
                  <a:spcAft>
                    <a:spcPts val="1200"/>
                  </a:spcAft>
                </a:pPr>
                <a:r>
                  <a:rPr lang="en-US" sz="2400" dirty="0"/>
                  <a:t>	How do we choose from two different models?</a:t>
                </a:r>
              </a:p>
              <a:p>
                <a:pPr>
                  <a:spcBef>
                    <a:spcPts val="1872"/>
                  </a:spcBef>
                  <a:spcAft>
                    <a:spcPts val="1200"/>
                  </a:spcAft>
                </a:pPr>
                <a:r>
                  <a:rPr lang="en-US" sz="2400" b="1" dirty="0"/>
                  <a:t>Model Fitness </a:t>
                </a:r>
              </a:p>
              <a:p>
                <a:pPr>
                  <a:spcBef>
                    <a:spcPts val="0"/>
                  </a:spcBef>
                  <a:spcAft>
                    <a:spcPts val="1200"/>
                  </a:spcAft>
                </a:pPr>
                <a:r>
                  <a:rPr lang="en-US" sz="2400" dirty="0"/>
                  <a:t>	How does the model perform predicting? </a:t>
                </a:r>
                <a:endParaRPr lang="en-US" sz="2400" b="1" dirty="0"/>
              </a:p>
              <a:p>
                <a:pPr>
                  <a:spcBef>
                    <a:spcPts val="1872"/>
                  </a:spcBef>
                  <a:spcAft>
                    <a:spcPts val="1200"/>
                  </a:spcAft>
                </a:pPr>
                <a:r>
                  <a:rPr lang="en-US" sz="2400" b="1" dirty="0"/>
                  <a:t>Evaluating Significance of Predictors </a:t>
                </a:r>
              </a:p>
              <a:p>
                <a:pPr>
                  <a:spcBef>
                    <a:spcPts val="0"/>
                  </a:spcBef>
                  <a:spcAft>
                    <a:spcPts val="1200"/>
                  </a:spcAft>
                </a:pPr>
                <a:r>
                  <a:rPr lang="en-US" sz="2400" dirty="0"/>
                  <a:t>	Does the outcome depend on the predictors?</a:t>
                </a:r>
                <a:endParaRPr lang="en-US" sz="2400" b="1" dirty="0"/>
              </a:p>
              <a:p>
                <a:pPr>
                  <a:spcBef>
                    <a:spcPts val="672"/>
                  </a:spcBef>
                  <a:spcAft>
                    <a:spcPts val="1200"/>
                  </a:spcAft>
                </a:pPr>
                <a:r>
                  <a:rPr lang="en-US" sz="2400" b="1" dirty="0"/>
                  <a:t>How well do we know </a:t>
                </a:r>
                <a14:m>
                  <m:oMath xmlns:m="http://schemas.openxmlformats.org/officeDocument/2006/math">
                    <m:acc>
                      <m:accPr>
                        <m:chr m:val="̂"/>
                        <m:ctrlPr>
                          <a:rPr lang="en-US" sz="2400" b="1" i="1" smtClean="0">
                            <a:latin typeface="Cambria Math" panose="02040503050406030204" pitchFamily="18" charset="0"/>
                          </a:rPr>
                        </m:ctrlPr>
                      </m:accPr>
                      <m:e>
                        <m:r>
                          <a:rPr lang="en-US" sz="2400" b="1" i="1" smtClean="0">
                            <a:latin typeface="Cambria Math" charset="0"/>
                          </a:rPr>
                          <m:t>𝒇</m:t>
                        </m:r>
                      </m:e>
                    </m:acc>
                  </m:oMath>
                </a14:m>
                <a:r>
                  <a:rPr lang="en-US" sz="2400" b="1" dirty="0"/>
                  <a:t> </a:t>
                </a:r>
              </a:p>
              <a:p>
                <a:pPr>
                  <a:spcBef>
                    <a:spcPts val="0"/>
                  </a:spcBef>
                  <a:spcAft>
                    <a:spcPts val="1200"/>
                  </a:spcAft>
                </a:pPr>
                <a:r>
                  <a:rPr lang="en-US" sz="2400" dirty="0"/>
                  <a:t>	The confidence intervals of our </a:t>
                </a:r>
                <a14:m>
                  <m:oMath xmlns:m="http://schemas.openxmlformats.org/officeDocument/2006/math">
                    <m:acc>
                      <m:accPr>
                        <m:chr m:val="̂"/>
                        <m:ctrlPr>
                          <a:rPr lang="en-US" sz="2400" i="1">
                            <a:latin typeface="Cambria Math" panose="02040503050406030204" pitchFamily="18" charset="0"/>
                          </a:rPr>
                        </m:ctrlPr>
                      </m:accPr>
                      <m:e>
                        <m:r>
                          <a:rPr lang="en-US" sz="2400" i="1">
                            <a:latin typeface="Cambria Math" charset="0"/>
                          </a:rPr>
                          <m:t>𝑓</m:t>
                        </m:r>
                      </m:e>
                    </m:acc>
                    <m:r>
                      <a:rPr lang="en-US" sz="2400" i="1">
                        <a:latin typeface="Cambria Math" charset="0"/>
                      </a:rPr>
                      <m:t> </m:t>
                    </m:r>
                  </m:oMath>
                </a14:m>
                <a:endParaRPr lang="en-US" sz="2400" dirty="0"/>
              </a:p>
              <a:p>
                <a:pPr>
                  <a:spcBef>
                    <a:spcPts val="1872"/>
                  </a:spcBef>
                  <a:spcAft>
                    <a:spcPts val="1200"/>
                  </a:spcAft>
                </a:pPr>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32496" y="1196445"/>
                <a:ext cx="10327008" cy="5317171"/>
              </a:xfrm>
              <a:blipFill rotWithShape="0">
                <a:blip r:embed="rId2"/>
                <a:stretch>
                  <a:fillRect l="-945" t="-91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42</a:t>
            </a:fld>
            <a:endParaRPr lang="en-US"/>
          </a:p>
        </p:txBody>
      </p:sp>
      <p:sp>
        <p:nvSpPr>
          <p:cNvPr id="5" name="Rectangle 4"/>
          <p:cNvSpPr/>
          <p:nvPr/>
        </p:nvSpPr>
        <p:spPr>
          <a:xfrm>
            <a:off x="928688" y="1214438"/>
            <a:ext cx="10315575" cy="1185862"/>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1672992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Model Comparison</a:t>
            </a:r>
          </a:p>
        </p:txBody>
      </p:sp>
      <p:sp>
        <p:nvSpPr>
          <p:cNvPr id="3" name="Slide Number Placeholder 2"/>
          <p:cNvSpPr>
            <a:spLocks noGrp="1"/>
          </p:cNvSpPr>
          <p:nvPr>
            <p:ph type="sldNum" sz="quarter" idx="12"/>
          </p:nvPr>
        </p:nvSpPr>
        <p:spPr/>
        <p:txBody>
          <a:bodyPr/>
          <a:lstStyle/>
          <a:p>
            <a:fld id="{81B7CCDB-6D39-0547-B7B3-C80E39D6513A}" type="slidenum">
              <a:rPr lang="en-US" smtClean="0"/>
              <a:t>43</a:t>
            </a:fld>
            <a:endParaRPr lang="en-US"/>
          </a:p>
        </p:txBody>
      </p:sp>
    </p:spTree>
    <p:extLst>
      <p:ext uri="{BB962C8B-B14F-4D97-AF65-F5344CB8AC3E}">
        <p14:creationId xmlns:p14="http://schemas.microsoft.com/office/powerpoint/2010/main" val="36311672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5E6D5A1-DB34-984F-AB39-8815ED7C54DC}"/>
              </a:ext>
            </a:extLst>
          </p:cNvPr>
          <p:cNvPicPr>
            <a:picLocks noChangeAspect="1"/>
          </p:cNvPicPr>
          <p:nvPr/>
        </p:nvPicPr>
        <p:blipFill>
          <a:blip r:embed="rId2"/>
          <a:stretch>
            <a:fillRect/>
          </a:stretch>
        </p:blipFill>
        <p:spPr>
          <a:xfrm>
            <a:off x="2615184" y="1463039"/>
            <a:ext cx="6858002" cy="4572001"/>
          </a:xfrm>
          <a:prstGeom prst="rect">
            <a:avLst/>
          </a:prstGeom>
        </p:spPr>
      </p:pic>
      <p:sp>
        <p:nvSpPr>
          <p:cNvPr id="2" name="Title 1"/>
          <p:cNvSpPr>
            <a:spLocks noGrp="1"/>
          </p:cNvSpPr>
          <p:nvPr>
            <p:ph type="title"/>
          </p:nvPr>
        </p:nvSpPr>
        <p:spPr/>
        <p:txBody>
          <a:bodyPr/>
          <a:lstStyle/>
          <a:p>
            <a:r>
              <a:rPr lang="en-US" dirty="0"/>
              <a:t>Model Comparison</a:t>
            </a:r>
          </a:p>
        </p:txBody>
      </p:sp>
      <p:sp>
        <p:nvSpPr>
          <p:cNvPr id="4" name="Slide Number Placeholder 3"/>
          <p:cNvSpPr>
            <a:spLocks noGrp="1"/>
          </p:cNvSpPr>
          <p:nvPr>
            <p:ph type="sldNum" sz="quarter" idx="12"/>
          </p:nvPr>
        </p:nvSpPr>
        <p:spPr/>
        <p:txBody>
          <a:bodyPr/>
          <a:lstStyle/>
          <a:p>
            <a:fld id="{81B7CCDB-6D39-0547-B7B3-C80E39D6513A}" type="slidenum">
              <a:rPr lang="en-US" smtClean="0"/>
              <a:t>44</a:t>
            </a:fld>
            <a:endParaRPr lang="en-US"/>
          </a:p>
        </p:txBody>
      </p:sp>
      <p:sp>
        <p:nvSpPr>
          <p:cNvPr id="6" name="TextBox 5">
            <a:extLst>
              <a:ext uri="{FF2B5EF4-FFF2-40B4-BE49-F238E27FC236}">
                <a16:creationId xmlns:a16="http://schemas.microsoft.com/office/drawing/2014/main" id="{D013853A-2695-1A41-BADF-8769A3B8B67C}"/>
              </a:ext>
            </a:extLst>
          </p:cNvPr>
          <p:cNvSpPr txBox="1"/>
          <p:nvPr/>
        </p:nvSpPr>
        <p:spPr>
          <a:xfrm>
            <a:off x="486775" y="901417"/>
            <a:ext cx="11355933" cy="461665"/>
          </a:xfrm>
          <a:prstGeom prst="rect">
            <a:avLst/>
          </a:prstGeom>
          <a:noFill/>
        </p:spPr>
        <p:txBody>
          <a:bodyPr wrap="square" rtlCol="0">
            <a:spAutoFit/>
          </a:bodyPr>
          <a:lstStyle/>
          <a:p>
            <a:r>
              <a:rPr lang="en-US" sz="2400" dirty="0">
                <a:solidFill>
                  <a:schemeClr val="tx1">
                    <a:lumMod val="75000"/>
                    <a:lumOff val="25000"/>
                  </a:schemeClr>
                </a:solidFill>
                <a:latin typeface="Karla" charset="0"/>
                <a:ea typeface="Karla" charset="0"/>
                <a:cs typeface="Karla" charset="0"/>
              </a:rPr>
              <a:t>Do the same for all </a:t>
            </a:r>
            <a:r>
              <a:rPr lang="en-US" sz="2400" i="1" dirty="0">
                <a:solidFill>
                  <a:schemeClr val="tx1">
                    <a:lumMod val="75000"/>
                    <a:lumOff val="25000"/>
                  </a:schemeClr>
                </a:solidFill>
                <a:latin typeface="Karla" charset="0"/>
                <a:ea typeface="Karla" charset="0"/>
                <a:cs typeface="Karla" charset="0"/>
              </a:rPr>
              <a:t>k</a:t>
            </a:r>
            <a:r>
              <a:rPr lang="en-US" sz="2400" dirty="0">
                <a:solidFill>
                  <a:schemeClr val="tx1">
                    <a:lumMod val="75000"/>
                    <a:lumOff val="25000"/>
                  </a:schemeClr>
                </a:solidFill>
                <a:latin typeface="Karla" charset="0"/>
                <a:ea typeface="Karla" charset="0"/>
                <a:cs typeface="Karla" charset="0"/>
              </a:rPr>
              <a:t>’s and compare the RMSEs</a:t>
            </a:r>
            <a:r>
              <a:rPr lang="en-US" sz="2400" i="1" dirty="0">
                <a:solidFill>
                  <a:schemeClr val="tx1">
                    <a:lumMod val="75000"/>
                    <a:lumOff val="25000"/>
                  </a:schemeClr>
                </a:solidFill>
                <a:latin typeface="Karla" charset="0"/>
                <a:ea typeface="Karla" charset="0"/>
                <a:cs typeface="Karla" charset="0"/>
              </a:rPr>
              <a:t>. k=3</a:t>
            </a:r>
            <a:r>
              <a:rPr lang="en-US" sz="2400" dirty="0">
                <a:solidFill>
                  <a:schemeClr val="tx1">
                    <a:lumMod val="75000"/>
                    <a:lumOff val="25000"/>
                  </a:schemeClr>
                </a:solidFill>
                <a:latin typeface="Karla" charset="0"/>
                <a:ea typeface="Karla" charset="0"/>
                <a:cs typeface="Karla" charset="0"/>
              </a:rPr>
              <a:t> seems to be the best model.</a:t>
            </a:r>
          </a:p>
        </p:txBody>
      </p:sp>
    </p:spTree>
    <p:extLst>
      <p:ext uri="{BB962C8B-B14F-4D97-AF65-F5344CB8AC3E}">
        <p14:creationId xmlns:p14="http://schemas.microsoft.com/office/powerpoint/2010/main" val="192862670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Things to Consider </a:t>
            </a:r>
            <a:endParaRPr lang="en-US" dirty="0">
              <a:effectLst/>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32496" y="1196445"/>
                <a:ext cx="10327008" cy="5317171"/>
              </a:xfrm>
            </p:spPr>
            <p:txBody>
              <a:bodyPr/>
              <a:lstStyle/>
              <a:p>
                <a:pPr>
                  <a:spcBef>
                    <a:spcPts val="1872"/>
                  </a:spcBef>
                  <a:spcAft>
                    <a:spcPts val="1200"/>
                  </a:spcAft>
                </a:pPr>
                <a:r>
                  <a:rPr lang="en-US" sz="2400" b="1" dirty="0"/>
                  <a:t>Comparison of Two Models   </a:t>
                </a:r>
              </a:p>
              <a:p>
                <a:pPr>
                  <a:spcBef>
                    <a:spcPts val="0"/>
                  </a:spcBef>
                  <a:spcAft>
                    <a:spcPts val="1200"/>
                  </a:spcAft>
                </a:pPr>
                <a:r>
                  <a:rPr lang="en-US" sz="2400"/>
                  <a:t>	How do we choose from two different models?</a:t>
                </a:r>
              </a:p>
              <a:p>
                <a:pPr>
                  <a:spcBef>
                    <a:spcPts val="1872"/>
                  </a:spcBef>
                  <a:spcAft>
                    <a:spcPts val="1200"/>
                  </a:spcAft>
                </a:pPr>
                <a:r>
                  <a:rPr lang="en-US" sz="2400" b="1"/>
                  <a:t>Model </a:t>
                </a:r>
                <a:r>
                  <a:rPr lang="en-US" sz="2400" b="1" dirty="0"/>
                  <a:t>Fitness </a:t>
                </a:r>
              </a:p>
              <a:p>
                <a:pPr>
                  <a:spcBef>
                    <a:spcPts val="0"/>
                  </a:spcBef>
                  <a:spcAft>
                    <a:spcPts val="1200"/>
                  </a:spcAft>
                </a:pPr>
                <a:r>
                  <a:rPr lang="en-US" sz="2400" dirty="0"/>
                  <a:t>	How does the model perform predicting? </a:t>
                </a:r>
                <a:endParaRPr lang="en-US" sz="2400" b="1" dirty="0"/>
              </a:p>
              <a:p>
                <a:pPr>
                  <a:spcBef>
                    <a:spcPts val="1872"/>
                  </a:spcBef>
                  <a:spcAft>
                    <a:spcPts val="1200"/>
                  </a:spcAft>
                </a:pPr>
                <a:r>
                  <a:rPr lang="en-US" sz="2400" b="1" dirty="0"/>
                  <a:t>Evaluating Significance of Predictors </a:t>
                </a:r>
              </a:p>
              <a:p>
                <a:pPr>
                  <a:spcBef>
                    <a:spcPts val="0"/>
                  </a:spcBef>
                  <a:spcAft>
                    <a:spcPts val="1200"/>
                  </a:spcAft>
                </a:pPr>
                <a:r>
                  <a:rPr lang="en-US" sz="2400" dirty="0"/>
                  <a:t>	Does the outcome depend on the predictors?</a:t>
                </a:r>
                <a:endParaRPr lang="en-US" sz="2400" b="1" dirty="0"/>
              </a:p>
              <a:p>
                <a:pPr>
                  <a:spcBef>
                    <a:spcPts val="672"/>
                  </a:spcBef>
                  <a:spcAft>
                    <a:spcPts val="1200"/>
                  </a:spcAft>
                </a:pPr>
                <a:r>
                  <a:rPr lang="en-US" sz="2400" b="1" dirty="0"/>
                  <a:t>How well do we know </a:t>
                </a:r>
                <a14:m>
                  <m:oMath xmlns:m="http://schemas.openxmlformats.org/officeDocument/2006/math">
                    <m:acc>
                      <m:accPr>
                        <m:chr m:val="̂"/>
                        <m:ctrlPr>
                          <a:rPr lang="en-US" sz="2400" b="1" i="1" smtClean="0">
                            <a:latin typeface="Cambria Math" panose="02040503050406030204" pitchFamily="18" charset="0"/>
                          </a:rPr>
                        </m:ctrlPr>
                      </m:accPr>
                      <m:e>
                        <m:r>
                          <a:rPr lang="en-US" sz="2400" b="1" i="1" smtClean="0">
                            <a:latin typeface="Cambria Math" charset="0"/>
                          </a:rPr>
                          <m:t>𝒇</m:t>
                        </m:r>
                      </m:e>
                    </m:acc>
                  </m:oMath>
                </a14:m>
                <a:r>
                  <a:rPr lang="en-US" sz="2400" b="1" dirty="0"/>
                  <a:t> </a:t>
                </a:r>
              </a:p>
              <a:p>
                <a:pPr>
                  <a:spcBef>
                    <a:spcPts val="0"/>
                  </a:spcBef>
                  <a:spcAft>
                    <a:spcPts val="1200"/>
                  </a:spcAft>
                </a:pPr>
                <a:r>
                  <a:rPr lang="en-US" sz="2400" dirty="0"/>
                  <a:t>	The confidence intervals of our </a:t>
                </a:r>
                <a14:m>
                  <m:oMath xmlns:m="http://schemas.openxmlformats.org/officeDocument/2006/math">
                    <m:acc>
                      <m:accPr>
                        <m:chr m:val="̂"/>
                        <m:ctrlPr>
                          <a:rPr lang="en-US" sz="2400" i="1">
                            <a:latin typeface="Cambria Math" panose="02040503050406030204" pitchFamily="18" charset="0"/>
                          </a:rPr>
                        </m:ctrlPr>
                      </m:accPr>
                      <m:e>
                        <m:r>
                          <a:rPr lang="en-US" sz="2400" i="1">
                            <a:latin typeface="Cambria Math" charset="0"/>
                          </a:rPr>
                          <m:t>𝑓</m:t>
                        </m:r>
                      </m:e>
                    </m:acc>
                    <m:r>
                      <a:rPr lang="en-US" sz="2400" i="1">
                        <a:latin typeface="Cambria Math" charset="0"/>
                      </a:rPr>
                      <m:t> </m:t>
                    </m:r>
                  </m:oMath>
                </a14:m>
                <a:endParaRPr lang="en-US" sz="2400" dirty="0"/>
              </a:p>
              <a:p>
                <a:pPr>
                  <a:spcBef>
                    <a:spcPts val="1872"/>
                  </a:spcBef>
                  <a:spcAft>
                    <a:spcPts val="1200"/>
                  </a:spcAft>
                </a:pPr>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32496" y="1196445"/>
                <a:ext cx="10327008" cy="5317171"/>
              </a:xfrm>
              <a:blipFill rotWithShape="0">
                <a:blip r:embed="rId2"/>
                <a:stretch>
                  <a:fillRect l="-945" t="-91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45</a:t>
            </a:fld>
            <a:endParaRPr lang="en-US"/>
          </a:p>
        </p:txBody>
      </p:sp>
      <p:sp>
        <p:nvSpPr>
          <p:cNvPr id="5" name="Rectangle 4"/>
          <p:cNvSpPr/>
          <p:nvPr/>
        </p:nvSpPr>
        <p:spPr>
          <a:xfrm>
            <a:off x="928688" y="1214438"/>
            <a:ext cx="10315575" cy="1185862"/>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3097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1.25E-6 4.07407E-6 L 0.00078 0.17199 " pathEditMode="relative" rAng="0" ptsTypes="AA">
                                      <p:cBhvr>
                                        <p:cTn id="6" dur="2000" fill="hold"/>
                                        <p:tgtEl>
                                          <p:spTgt spid="5"/>
                                        </p:tgtEl>
                                        <p:attrNameLst>
                                          <p:attrName>ppt_x</p:attrName>
                                          <p:attrName>ppt_y</p:attrName>
                                        </p:attrNameLst>
                                      </p:cBhvr>
                                      <p:rCtr x="39" y="858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a:t>Model</a:t>
            </a:r>
            <a:r>
              <a:rPr lang="en-US" b="1" dirty="0"/>
              <a:t> </a:t>
            </a:r>
            <a:r>
              <a:rPr lang="en-US" sz="4000" dirty="0"/>
              <a:t>Fitness</a:t>
            </a:r>
            <a:r>
              <a:rPr lang="en-US" b="1" dirty="0"/>
              <a:t> </a:t>
            </a:r>
            <a:br>
              <a:rPr lang="en-US" b="1" dirty="0"/>
            </a:br>
            <a:endParaRPr lang="en-US" dirty="0"/>
          </a:p>
        </p:txBody>
      </p:sp>
      <p:sp>
        <p:nvSpPr>
          <p:cNvPr id="3" name="Slide Number Placeholder 2"/>
          <p:cNvSpPr>
            <a:spLocks noGrp="1"/>
          </p:cNvSpPr>
          <p:nvPr>
            <p:ph type="sldNum" sz="quarter" idx="12"/>
          </p:nvPr>
        </p:nvSpPr>
        <p:spPr/>
        <p:txBody>
          <a:bodyPr/>
          <a:lstStyle/>
          <a:p>
            <a:fld id="{81B7CCDB-6D39-0547-B7B3-C80E39D6513A}" type="slidenum">
              <a:rPr lang="en-US" smtClean="0"/>
              <a:t>46</a:t>
            </a:fld>
            <a:endParaRPr lang="en-US"/>
          </a:p>
        </p:txBody>
      </p:sp>
    </p:spTree>
    <p:extLst>
      <p:ext uri="{BB962C8B-B14F-4D97-AF65-F5344CB8AC3E}">
        <p14:creationId xmlns:p14="http://schemas.microsoft.com/office/powerpoint/2010/main" val="161322826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31601962-A22B-084F-BBA2-383781FD37E4}"/>
              </a:ext>
            </a:extLst>
          </p:cNvPr>
          <p:cNvPicPr>
            <a:picLocks noChangeAspect="1"/>
          </p:cNvPicPr>
          <p:nvPr/>
        </p:nvPicPr>
        <p:blipFill>
          <a:blip r:embed="rId3"/>
          <a:stretch>
            <a:fillRect/>
          </a:stretch>
        </p:blipFill>
        <p:spPr>
          <a:xfrm>
            <a:off x="2615185" y="1828800"/>
            <a:ext cx="6515100" cy="4343400"/>
          </a:xfrm>
          <a:prstGeom prst="rect">
            <a:avLst/>
          </a:prstGeom>
        </p:spPr>
      </p:pic>
      <p:sp>
        <p:nvSpPr>
          <p:cNvPr id="2" name="Title 1"/>
          <p:cNvSpPr>
            <a:spLocks noGrp="1"/>
          </p:cNvSpPr>
          <p:nvPr>
            <p:ph type="title"/>
          </p:nvPr>
        </p:nvSpPr>
        <p:spPr/>
        <p:txBody>
          <a:bodyPr/>
          <a:lstStyle/>
          <a:p>
            <a:r>
              <a:rPr lang="en-US" dirty="0"/>
              <a:t>Model fitness</a:t>
            </a:r>
          </a:p>
        </p:txBody>
      </p:sp>
      <p:sp>
        <p:nvSpPr>
          <p:cNvPr id="4" name="Slide Number Placeholder 3"/>
          <p:cNvSpPr>
            <a:spLocks noGrp="1"/>
          </p:cNvSpPr>
          <p:nvPr>
            <p:ph type="sldNum" sz="quarter" idx="12"/>
          </p:nvPr>
        </p:nvSpPr>
        <p:spPr/>
        <p:txBody>
          <a:bodyPr/>
          <a:lstStyle/>
          <a:p>
            <a:fld id="{81B7CCDB-6D39-0547-B7B3-C80E39D6513A}" type="slidenum">
              <a:rPr lang="en-US" smtClean="0"/>
              <a:t>47</a:t>
            </a:fld>
            <a:endParaRPr lang="en-US"/>
          </a:p>
        </p:txBody>
      </p:sp>
      <p:sp>
        <p:nvSpPr>
          <p:cNvPr id="5" name="TextBox 4"/>
          <p:cNvSpPr txBox="1"/>
          <p:nvPr/>
        </p:nvSpPr>
        <p:spPr>
          <a:xfrm>
            <a:off x="4506686" y="4833257"/>
            <a:ext cx="184731" cy="369332"/>
          </a:xfrm>
          <a:prstGeom prst="rect">
            <a:avLst/>
          </a:prstGeom>
          <a:noFill/>
        </p:spPr>
        <p:txBody>
          <a:bodyPr wrap="none" rtlCol="0">
            <a:spAutoFit/>
          </a:bodyPr>
          <a:lstStyle/>
          <a:p>
            <a:endParaRPr lang="en-US" dirty="0"/>
          </a:p>
        </p:txBody>
      </p:sp>
      <p:sp>
        <p:nvSpPr>
          <p:cNvPr id="11" name="TextBox 10"/>
          <p:cNvSpPr txBox="1"/>
          <p:nvPr/>
        </p:nvSpPr>
        <p:spPr>
          <a:xfrm>
            <a:off x="655958" y="902522"/>
            <a:ext cx="11221342" cy="461665"/>
          </a:xfrm>
          <a:prstGeom prst="rect">
            <a:avLst/>
          </a:prstGeom>
          <a:noFill/>
        </p:spPr>
        <p:txBody>
          <a:bodyPr wrap="none" rtlCol="0">
            <a:spAutoFit/>
          </a:bodyPr>
          <a:lstStyle/>
          <a:p>
            <a:r>
              <a:rPr lang="en-US" sz="2400" dirty="0">
                <a:solidFill>
                  <a:schemeClr val="tx1">
                    <a:lumMod val="75000"/>
                    <a:lumOff val="25000"/>
                  </a:schemeClr>
                </a:solidFill>
                <a:latin typeface="Karla" charset="0"/>
                <a:ea typeface="Karla" charset="0"/>
                <a:cs typeface="Karla" charset="0"/>
              </a:rPr>
              <a:t>For a subset of the data, calculate the RMSE for </a:t>
            </a:r>
            <a:r>
              <a:rPr lang="en-US" sz="2400" i="1" dirty="0">
                <a:solidFill>
                  <a:schemeClr val="tx1">
                    <a:lumMod val="75000"/>
                    <a:lumOff val="25000"/>
                  </a:schemeClr>
                </a:solidFill>
                <a:latin typeface="Karla" charset="0"/>
                <a:ea typeface="Karla" charset="0"/>
                <a:cs typeface="Karla" charset="0"/>
              </a:rPr>
              <a:t>k=3. </a:t>
            </a:r>
            <a:r>
              <a:rPr lang="en-US" sz="2400" dirty="0">
                <a:solidFill>
                  <a:schemeClr val="tx1">
                    <a:lumMod val="75000"/>
                    <a:lumOff val="25000"/>
                  </a:schemeClr>
                </a:solidFill>
                <a:latin typeface="Karla" charset="0"/>
                <a:ea typeface="Karla" charset="0"/>
                <a:cs typeface="Karla" charset="0"/>
              </a:rPr>
              <a:t>Is RMSE=5.0 good enough?</a:t>
            </a:r>
            <a:endParaRPr lang="en-US" sz="2400" i="1" dirty="0">
              <a:solidFill>
                <a:schemeClr val="tx1">
                  <a:lumMod val="75000"/>
                  <a:lumOff val="25000"/>
                </a:schemeClr>
              </a:solidFill>
              <a:latin typeface="Karla" charset="0"/>
              <a:ea typeface="Karla" charset="0"/>
              <a:cs typeface="Karla" charset="0"/>
            </a:endParaRPr>
          </a:p>
        </p:txBody>
      </p:sp>
    </p:spTree>
    <p:extLst>
      <p:ext uri="{BB962C8B-B14F-4D97-AF65-F5344CB8AC3E}">
        <p14:creationId xmlns:p14="http://schemas.microsoft.com/office/powerpoint/2010/main" val="87553755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 fitness</a:t>
            </a:r>
          </a:p>
        </p:txBody>
      </p:sp>
      <p:sp>
        <p:nvSpPr>
          <p:cNvPr id="4" name="Slide Number Placeholder 3"/>
          <p:cNvSpPr>
            <a:spLocks noGrp="1"/>
          </p:cNvSpPr>
          <p:nvPr>
            <p:ph type="sldNum" sz="quarter" idx="12"/>
          </p:nvPr>
        </p:nvSpPr>
        <p:spPr/>
        <p:txBody>
          <a:bodyPr/>
          <a:lstStyle/>
          <a:p>
            <a:fld id="{81B7CCDB-6D39-0547-B7B3-C80E39D6513A}" type="slidenum">
              <a:rPr lang="en-US" smtClean="0"/>
              <a:t>48</a:t>
            </a:fld>
            <a:endParaRPr lang="en-US"/>
          </a:p>
        </p:txBody>
      </p:sp>
      <p:sp>
        <p:nvSpPr>
          <p:cNvPr id="5" name="TextBox 4"/>
          <p:cNvSpPr txBox="1"/>
          <p:nvPr/>
        </p:nvSpPr>
        <p:spPr>
          <a:xfrm>
            <a:off x="4506686" y="4833257"/>
            <a:ext cx="184731" cy="369332"/>
          </a:xfrm>
          <a:prstGeom prst="rect">
            <a:avLst/>
          </a:prstGeom>
          <a:noFill/>
        </p:spPr>
        <p:txBody>
          <a:bodyPr wrap="none" rtlCol="0">
            <a:spAutoFit/>
          </a:bodyPr>
          <a:lstStyle/>
          <a:p>
            <a:endParaRPr lang="en-US" dirty="0"/>
          </a:p>
        </p:txBody>
      </p:sp>
      <p:sp>
        <p:nvSpPr>
          <p:cNvPr id="13" name="TextBox 12"/>
          <p:cNvSpPr txBox="1"/>
          <p:nvPr/>
        </p:nvSpPr>
        <p:spPr>
          <a:xfrm>
            <a:off x="642896" y="864321"/>
            <a:ext cx="10369093" cy="461665"/>
          </a:xfrm>
          <a:prstGeom prst="rect">
            <a:avLst/>
          </a:prstGeom>
          <a:solidFill>
            <a:srgbClr val="F9F9F9"/>
          </a:solidFill>
        </p:spPr>
        <p:txBody>
          <a:bodyPr wrap="square" rtlCol="0">
            <a:spAutoFit/>
          </a:bodyPr>
          <a:lstStyle/>
          <a:p>
            <a:r>
              <a:rPr lang="en-US" sz="2400" dirty="0">
                <a:solidFill>
                  <a:schemeClr val="tx1">
                    <a:lumMod val="75000"/>
                    <a:lumOff val="25000"/>
                  </a:schemeClr>
                </a:solidFill>
                <a:latin typeface="Karla" charset="0"/>
                <a:ea typeface="Karla" charset="0"/>
                <a:cs typeface="Karla" charset="0"/>
              </a:rPr>
              <a:t>What if we measure the Sales in cents instead of dollars? </a:t>
            </a:r>
            <a:endParaRPr lang="en-US" sz="2400" i="1" dirty="0">
              <a:solidFill>
                <a:schemeClr val="tx1">
                  <a:lumMod val="75000"/>
                  <a:lumOff val="25000"/>
                </a:schemeClr>
              </a:solidFill>
              <a:latin typeface="Karla" charset="0"/>
              <a:ea typeface="Karla" charset="0"/>
              <a:cs typeface="Karla" charset="0"/>
            </a:endParaRPr>
          </a:p>
        </p:txBody>
      </p:sp>
      <p:grpSp>
        <p:nvGrpSpPr>
          <p:cNvPr id="10" name="Group 9">
            <a:extLst>
              <a:ext uri="{FF2B5EF4-FFF2-40B4-BE49-F238E27FC236}">
                <a16:creationId xmlns:a16="http://schemas.microsoft.com/office/drawing/2014/main" id="{6D5B0330-C327-6A4E-B7E0-4A23FB3E3695}"/>
              </a:ext>
            </a:extLst>
          </p:cNvPr>
          <p:cNvGrpSpPr/>
          <p:nvPr/>
        </p:nvGrpSpPr>
        <p:grpSpPr>
          <a:xfrm>
            <a:off x="2615183" y="1828628"/>
            <a:ext cx="9341289" cy="4343399"/>
            <a:chOff x="2615183" y="1828628"/>
            <a:chExt cx="9341289" cy="4343399"/>
          </a:xfrm>
        </p:grpSpPr>
        <p:pic>
          <p:nvPicPr>
            <p:cNvPr id="9" name="Picture 8">
              <a:extLst>
                <a:ext uri="{FF2B5EF4-FFF2-40B4-BE49-F238E27FC236}">
                  <a16:creationId xmlns:a16="http://schemas.microsoft.com/office/drawing/2014/main" id="{2F83083C-7A84-2243-A605-5E973513FA7E}"/>
                </a:ext>
              </a:extLst>
            </p:cNvPr>
            <p:cNvPicPr>
              <a:picLocks noChangeAspect="1"/>
            </p:cNvPicPr>
            <p:nvPr/>
          </p:nvPicPr>
          <p:blipFill>
            <a:blip r:embed="rId3"/>
            <a:stretch>
              <a:fillRect/>
            </a:stretch>
          </p:blipFill>
          <p:spPr>
            <a:xfrm>
              <a:off x="2615183" y="1828628"/>
              <a:ext cx="6515099" cy="4343399"/>
            </a:xfrm>
            <a:prstGeom prst="rect">
              <a:avLst/>
            </a:prstGeom>
          </p:spPr>
        </p:pic>
        <p:sp>
          <p:nvSpPr>
            <p:cNvPr id="7" name="TextBox 6"/>
            <p:cNvSpPr txBox="1"/>
            <p:nvPr/>
          </p:nvSpPr>
          <p:spPr>
            <a:xfrm>
              <a:off x="9307879" y="2258860"/>
              <a:ext cx="2648593" cy="1200329"/>
            </a:xfrm>
            <a:prstGeom prst="rect">
              <a:avLst/>
            </a:prstGeom>
            <a:noFill/>
          </p:spPr>
          <p:txBody>
            <a:bodyPr wrap="square" rtlCol="0">
              <a:spAutoFit/>
            </a:bodyPr>
            <a:lstStyle/>
            <a:p>
              <a:r>
                <a:rPr lang="en-US" sz="2400" dirty="0">
                  <a:solidFill>
                    <a:schemeClr val="tx1">
                      <a:lumMod val="75000"/>
                      <a:lumOff val="25000"/>
                    </a:schemeClr>
                  </a:solidFill>
                  <a:latin typeface="Karla" charset="0"/>
                  <a:ea typeface="Karla" charset="0"/>
                  <a:cs typeface="Karla" charset="0"/>
                </a:rPr>
                <a:t>RMSE is now 5004.93</a:t>
              </a:r>
              <a:r>
                <a:rPr lang="en-US" sz="2400">
                  <a:solidFill>
                    <a:schemeClr val="tx1">
                      <a:lumMod val="75000"/>
                      <a:lumOff val="25000"/>
                    </a:schemeClr>
                  </a:solidFill>
                  <a:latin typeface="Karla" charset="0"/>
                  <a:ea typeface="Karla" charset="0"/>
                  <a:cs typeface="Karla" charset="0"/>
                </a:rPr>
                <a:t>. </a:t>
              </a:r>
            </a:p>
            <a:p>
              <a:r>
                <a:rPr lang="en-US" sz="2400" dirty="0">
                  <a:solidFill>
                    <a:schemeClr val="tx1">
                      <a:lumMod val="75000"/>
                      <a:lumOff val="25000"/>
                    </a:schemeClr>
                  </a:solidFill>
                  <a:latin typeface="Karla" charset="0"/>
                  <a:ea typeface="Karla" charset="0"/>
                  <a:cs typeface="Karla" charset="0"/>
                </a:rPr>
                <a:t>Is that good?</a:t>
              </a:r>
              <a:endParaRPr lang="en-US" sz="2400" dirty="0"/>
            </a:p>
          </p:txBody>
        </p:sp>
      </p:grpSp>
    </p:spTree>
    <p:extLst>
      <p:ext uri="{BB962C8B-B14F-4D97-AF65-F5344CB8AC3E}">
        <p14:creationId xmlns:p14="http://schemas.microsoft.com/office/powerpoint/2010/main" val="1842289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79302D7-1ACA-224D-B29D-4D28082ED901}"/>
              </a:ext>
            </a:extLst>
          </p:cNvPr>
          <p:cNvSpPr>
            <a:spLocks noGrp="1"/>
          </p:cNvSpPr>
          <p:nvPr>
            <p:ph type="sldNum" sz="quarter" idx="12"/>
          </p:nvPr>
        </p:nvSpPr>
        <p:spPr/>
        <p:txBody>
          <a:bodyPr/>
          <a:lstStyle/>
          <a:p>
            <a:fld id="{AD29F1E6-0A42-6342-8A19-FA364A33AB30}" type="slidenum">
              <a:rPr lang="en-US" smtClean="0"/>
              <a:t>4</a:t>
            </a:fld>
            <a:endParaRPr lang="en-US"/>
          </a:p>
        </p:txBody>
      </p:sp>
      <p:sp>
        <p:nvSpPr>
          <p:cNvPr id="5" name="Content Placeholder 2">
            <a:extLst>
              <a:ext uri="{FF2B5EF4-FFF2-40B4-BE49-F238E27FC236}">
                <a16:creationId xmlns:a16="http://schemas.microsoft.com/office/drawing/2014/main" id="{4B42DE3A-C3D5-DB4E-8609-AB055504742F}"/>
              </a:ext>
            </a:extLst>
          </p:cNvPr>
          <p:cNvSpPr txBox="1">
            <a:spLocks/>
          </p:cNvSpPr>
          <p:nvPr/>
        </p:nvSpPr>
        <p:spPr>
          <a:xfrm>
            <a:off x="893321" y="1791043"/>
            <a:ext cx="10614316" cy="4104490"/>
          </a:xfrm>
          <a:prstGeom prst="rect">
            <a:avLst/>
          </a:prstGeom>
        </p:spPr>
        <p:txBody>
          <a:bodyPr/>
          <a:lstStyle>
            <a:lvl1pPr marL="342878" indent="-342878" algn="l" defTabSz="457171" rtl="0" eaLnBrk="1" latinLnBrk="0" hangingPunct="1">
              <a:spcBef>
                <a:spcPct val="20000"/>
              </a:spcBef>
              <a:buFont typeface="Arial"/>
              <a:buChar char="•"/>
              <a:defRPr sz="3200" kern="1200">
                <a:solidFill>
                  <a:schemeClr val="tx1"/>
                </a:solidFill>
                <a:latin typeface="+mn-lt"/>
                <a:ea typeface="+mn-ea"/>
                <a:cs typeface="+mn-cs"/>
              </a:defRPr>
            </a:lvl1pPr>
            <a:lvl2pPr marL="742901" indent="-285732" algn="l" defTabSz="457171" rtl="0" eaLnBrk="1" latinLnBrk="0" hangingPunct="1">
              <a:spcBef>
                <a:spcPct val="20000"/>
              </a:spcBef>
              <a:buFont typeface="Arial"/>
              <a:buChar char="–"/>
              <a:defRPr sz="2800" kern="1200">
                <a:solidFill>
                  <a:schemeClr val="tx1"/>
                </a:solidFill>
                <a:latin typeface="+mn-lt"/>
                <a:ea typeface="+mn-ea"/>
                <a:cs typeface="+mn-cs"/>
              </a:defRPr>
            </a:lvl2pPr>
            <a:lvl3pPr marL="1142926" indent="-228585" algn="l" defTabSz="457171" rtl="0" eaLnBrk="1" latinLnBrk="0" hangingPunct="1">
              <a:spcBef>
                <a:spcPct val="20000"/>
              </a:spcBef>
              <a:buFont typeface="Arial"/>
              <a:buChar char="•"/>
              <a:defRPr sz="2400" kern="1200">
                <a:solidFill>
                  <a:schemeClr val="tx1"/>
                </a:solidFill>
                <a:latin typeface="+mn-lt"/>
                <a:ea typeface="+mn-ea"/>
                <a:cs typeface="+mn-cs"/>
              </a:defRPr>
            </a:lvl3pPr>
            <a:lvl4pPr marL="1600096" indent="-228585" algn="l" defTabSz="457171" rtl="0" eaLnBrk="1" latinLnBrk="0" hangingPunct="1">
              <a:spcBef>
                <a:spcPct val="20000"/>
              </a:spcBef>
              <a:buFont typeface="Arial"/>
              <a:buChar char="–"/>
              <a:defRPr sz="2000" kern="1200">
                <a:solidFill>
                  <a:schemeClr val="tx1"/>
                </a:solidFill>
                <a:latin typeface="+mn-lt"/>
                <a:ea typeface="+mn-ea"/>
                <a:cs typeface="+mn-cs"/>
              </a:defRPr>
            </a:lvl4pPr>
            <a:lvl5pPr marL="2057266" indent="-228585" algn="l" defTabSz="457171" rtl="0" eaLnBrk="1" latinLnBrk="0" hangingPunct="1">
              <a:spcBef>
                <a:spcPct val="20000"/>
              </a:spcBef>
              <a:buFont typeface="Arial"/>
              <a:buChar char="»"/>
              <a:defRPr sz="2000" kern="1200">
                <a:solidFill>
                  <a:schemeClr val="tx1"/>
                </a:solidFill>
                <a:latin typeface="+mn-lt"/>
                <a:ea typeface="+mn-ea"/>
                <a:cs typeface="+mn-cs"/>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pPr marL="457189" indent="-457189">
              <a:spcAft>
                <a:spcPts val="500"/>
              </a:spcAft>
              <a:buFont typeface="Arial" charset="0"/>
              <a:buChar char="•"/>
            </a:pPr>
            <a:endParaRPr lang="en-US" sz="2400" dirty="0">
              <a:solidFill>
                <a:schemeClr val="tx1">
                  <a:lumMod val="75000"/>
                  <a:lumOff val="25000"/>
                </a:schemeClr>
              </a:solidFill>
            </a:endParaRPr>
          </a:p>
        </p:txBody>
      </p:sp>
      <p:sp>
        <p:nvSpPr>
          <p:cNvPr id="6" name="Title 1">
            <a:extLst>
              <a:ext uri="{FF2B5EF4-FFF2-40B4-BE49-F238E27FC236}">
                <a16:creationId xmlns:a16="http://schemas.microsoft.com/office/drawing/2014/main" id="{33BD8E3E-02C2-A04A-ABCD-1382F18753BD}"/>
              </a:ext>
            </a:extLst>
          </p:cNvPr>
          <p:cNvSpPr txBox="1">
            <a:spLocks/>
          </p:cNvSpPr>
          <p:nvPr/>
        </p:nvSpPr>
        <p:spPr>
          <a:xfrm>
            <a:off x="2851121" y="580975"/>
            <a:ext cx="6698717" cy="704801"/>
          </a:xfrm>
          <a:prstGeom prst="rect">
            <a:avLst/>
          </a:prstGeom>
          <a:solidFill>
            <a:srgbClr val="C00000"/>
          </a:solidFill>
        </p:spPr>
        <p:txBody>
          <a:bodyPr/>
          <a:lstStyle>
            <a:lvl1pPr algn="ctr" defTabSz="457171" rtl="0" eaLnBrk="1" latinLnBrk="0" hangingPunct="1">
              <a:spcBef>
                <a:spcPct val="0"/>
              </a:spcBef>
              <a:buNone/>
              <a:defRPr sz="3200" kern="1200" baseline="0">
                <a:solidFill>
                  <a:schemeClr val="tx1"/>
                </a:solidFill>
                <a:latin typeface="Karla"/>
                <a:ea typeface="+mj-ea"/>
                <a:cs typeface="Karla"/>
              </a:defRPr>
            </a:lvl1pPr>
          </a:lstStyle>
          <a:p>
            <a:pPr fontAlgn="ctr"/>
            <a:r>
              <a:rPr lang="en-US" sz="4000" dirty="0">
                <a:solidFill>
                  <a:schemeClr val="bg2"/>
                </a:solidFill>
              </a:rPr>
              <a:t>ACADEMY HONESTY</a:t>
            </a:r>
          </a:p>
        </p:txBody>
      </p:sp>
      <p:sp>
        <p:nvSpPr>
          <p:cNvPr id="3" name="Rectangle 2"/>
          <p:cNvSpPr/>
          <p:nvPr/>
        </p:nvSpPr>
        <p:spPr>
          <a:xfrm>
            <a:off x="1358184" y="1791043"/>
            <a:ext cx="10149453" cy="2585323"/>
          </a:xfrm>
          <a:prstGeom prst="rect">
            <a:avLst/>
          </a:prstGeom>
        </p:spPr>
        <p:txBody>
          <a:bodyPr wrap="square">
            <a:spAutoFit/>
          </a:bodyPr>
          <a:lstStyle/>
          <a:p>
            <a:endParaRPr lang="en-US" sz="2700" dirty="0">
              <a:solidFill>
                <a:srgbClr val="434343"/>
              </a:solidFill>
              <a:latin typeface="Karla" charset="0"/>
              <a:ea typeface="Karla" charset="0"/>
              <a:cs typeface="Karla" charset="0"/>
            </a:endParaRPr>
          </a:p>
          <a:p>
            <a:r>
              <a:rPr lang="en-US" sz="2700" dirty="0">
                <a:solidFill>
                  <a:srgbClr val="434343"/>
                </a:solidFill>
                <a:latin typeface="Karla" charset="0"/>
                <a:ea typeface="Karla" charset="0"/>
                <a:cs typeface="Karla" charset="0"/>
              </a:rPr>
              <a:t>Engaging in not acceptable behavior regarding academic honesty will be handled harshly.</a:t>
            </a:r>
          </a:p>
          <a:p>
            <a:endParaRPr lang="en-US" sz="2700" dirty="0">
              <a:solidFill>
                <a:srgbClr val="434343"/>
              </a:solidFill>
              <a:latin typeface="Karla" charset="0"/>
              <a:ea typeface="Karla" charset="0"/>
              <a:cs typeface="Karla" charset="0"/>
            </a:endParaRPr>
          </a:p>
          <a:p>
            <a:r>
              <a:rPr lang="en-US" sz="2700" dirty="0">
                <a:solidFill>
                  <a:srgbClr val="434343"/>
                </a:solidFill>
                <a:latin typeface="Karla" charset="0"/>
                <a:ea typeface="Karla" charset="0"/>
                <a:cs typeface="Karla" charset="0"/>
              </a:rPr>
              <a:t>Please be responsible and </a:t>
            </a:r>
            <a:r>
              <a:rPr lang="en-US" sz="2700" b="1" dirty="0">
                <a:solidFill>
                  <a:srgbClr val="434343"/>
                </a:solidFill>
                <a:latin typeface="Karla" charset="0"/>
                <a:ea typeface="Karla" charset="0"/>
                <a:cs typeface="Karla" charset="0"/>
              </a:rPr>
              <a:t>when in doubt ask the CS109 Heads</a:t>
            </a:r>
            <a:r>
              <a:rPr lang="en-US" sz="2700" dirty="0">
                <a:solidFill>
                  <a:srgbClr val="434343"/>
                </a:solidFill>
                <a:latin typeface="Karla" charset="0"/>
                <a:ea typeface="Karla" charset="0"/>
                <a:cs typeface="Karla" charset="0"/>
              </a:rPr>
              <a:t>.</a:t>
            </a:r>
            <a:endParaRPr lang="en-US" sz="2700" dirty="0">
              <a:solidFill>
                <a:srgbClr val="434343"/>
              </a:solidFill>
              <a:effectLst/>
              <a:latin typeface="Karla" charset="0"/>
              <a:ea typeface="Karla" charset="0"/>
              <a:cs typeface="Karla" charset="0"/>
            </a:endParaRPr>
          </a:p>
        </p:txBody>
      </p:sp>
    </p:spTree>
    <p:extLst>
      <p:ext uri="{BB962C8B-B14F-4D97-AF65-F5344CB8AC3E}">
        <p14:creationId xmlns:p14="http://schemas.microsoft.com/office/powerpoint/2010/main" val="28966699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506686" y="4833257"/>
            <a:ext cx="184731" cy="369332"/>
          </a:xfrm>
          <a:prstGeom prst="rect">
            <a:avLst/>
          </a:prstGeom>
          <a:noFill/>
        </p:spPr>
        <p:txBody>
          <a:bodyPr wrap="none" rtlCol="0">
            <a:spAutoFit/>
          </a:bodyPr>
          <a:lstStyle/>
          <a:p>
            <a:endParaRPr lang="en-US" dirty="0"/>
          </a:p>
        </p:txBody>
      </p:sp>
      <p:sp>
        <p:nvSpPr>
          <p:cNvPr id="2" name="Title 1"/>
          <p:cNvSpPr>
            <a:spLocks noGrp="1"/>
          </p:cNvSpPr>
          <p:nvPr>
            <p:ph type="title"/>
          </p:nvPr>
        </p:nvSpPr>
        <p:spPr/>
        <p:txBody>
          <a:bodyPr/>
          <a:lstStyle/>
          <a:p>
            <a:r>
              <a:rPr lang="en-US" dirty="0"/>
              <a:t>Model fitness</a:t>
            </a:r>
          </a:p>
        </p:txBody>
      </p:sp>
      <p:sp>
        <p:nvSpPr>
          <p:cNvPr id="4" name="Slide Number Placeholder 3"/>
          <p:cNvSpPr>
            <a:spLocks noGrp="1"/>
          </p:cNvSpPr>
          <p:nvPr>
            <p:ph type="sldNum" sz="quarter" idx="12"/>
          </p:nvPr>
        </p:nvSpPr>
        <p:spPr/>
        <p:txBody>
          <a:bodyPr/>
          <a:lstStyle/>
          <a:p>
            <a:fld id="{81B7CCDB-6D39-0547-B7B3-C80E39D6513A}" type="slidenum">
              <a:rPr lang="en-US" smtClean="0"/>
              <a:t>49</a:t>
            </a:fld>
            <a:endParaRPr lang="en-US"/>
          </a:p>
        </p:txBody>
      </p:sp>
      <p:sp>
        <p:nvSpPr>
          <p:cNvPr id="9" name="TextBox 8"/>
          <p:cNvSpPr txBox="1"/>
          <p:nvPr/>
        </p:nvSpPr>
        <p:spPr>
          <a:xfrm>
            <a:off x="642895" y="864320"/>
            <a:ext cx="10538911" cy="461665"/>
          </a:xfrm>
          <a:prstGeom prst="rect">
            <a:avLst/>
          </a:prstGeom>
          <a:solidFill>
            <a:srgbClr val="F9F9F9"/>
          </a:solidFill>
        </p:spPr>
        <p:txBody>
          <a:bodyPr wrap="square" rtlCol="0">
            <a:spAutoFit/>
          </a:bodyPr>
          <a:lstStyle/>
          <a:p>
            <a:r>
              <a:rPr lang="en-US" sz="2400" dirty="0">
                <a:solidFill>
                  <a:schemeClr val="tx1">
                    <a:lumMod val="75000"/>
                    <a:lumOff val="25000"/>
                  </a:schemeClr>
                </a:solidFill>
                <a:latin typeface="Karla" charset="0"/>
                <a:ea typeface="Karla" charset="0"/>
                <a:cs typeface="Karla" charset="0"/>
              </a:rPr>
              <a:t>It is better if we compare it to something. </a:t>
            </a:r>
            <a:endParaRPr lang="en-US" sz="2400" dirty="0">
              <a:latin typeface="Karla" charset="0"/>
              <a:ea typeface="Karla" charset="0"/>
              <a:cs typeface="Karla" charset="0"/>
            </a:endParaRPr>
          </a:p>
        </p:txBody>
      </p:sp>
      <p:grpSp>
        <p:nvGrpSpPr>
          <p:cNvPr id="15" name="Group 14">
            <a:extLst>
              <a:ext uri="{FF2B5EF4-FFF2-40B4-BE49-F238E27FC236}">
                <a16:creationId xmlns:a16="http://schemas.microsoft.com/office/drawing/2014/main" id="{39012013-BE7F-5742-94EA-AA145817188E}"/>
              </a:ext>
            </a:extLst>
          </p:cNvPr>
          <p:cNvGrpSpPr/>
          <p:nvPr/>
        </p:nvGrpSpPr>
        <p:grpSpPr>
          <a:xfrm>
            <a:off x="2614926" y="1828630"/>
            <a:ext cx="9577073" cy="4343570"/>
            <a:chOff x="2614926" y="1828630"/>
            <a:chExt cx="9577073" cy="4343570"/>
          </a:xfrm>
        </p:grpSpPr>
        <p:grpSp>
          <p:nvGrpSpPr>
            <p:cNvPr id="13" name="Group 12">
              <a:extLst>
                <a:ext uri="{FF2B5EF4-FFF2-40B4-BE49-F238E27FC236}">
                  <a16:creationId xmlns:a16="http://schemas.microsoft.com/office/drawing/2014/main" id="{F054211D-E34D-0C4D-96EA-CC03FBBEF75D}"/>
                </a:ext>
              </a:extLst>
            </p:cNvPr>
            <p:cNvGrpSpPr/>
            <p:nvPr/>
          </p:nvGrpSpPr>
          <p:grpSpPr>
            <a:xfrm>
              <a:off x="2614926" y="1828630"/>
              <a:ext cx="8473561" cy="4343570"/>
              <a:chOff x="2614926" y="1828630"/>
              <a:chExt cx="8473561" cy="4343570"/>
            </a:xfrm>
          </p:grpSpPr>
          <p:pic>
            <p:nvPicPr>
              <p:cNvPr id="11" name="Picture 10">
                <a:extLst>
                  <a:ext uri="{FF2B5EF4-FFF2-40B4-BE49-F238E27FC236}">
                    <a16:creationId xmlns:a16="http://schemas.microsoft.com/office/drawing/2014/main" id="{4E44E919-B9C4-7946-A62C-AEBC8538D3E5}"/>
                  </a:ext>
                </a:extLst>
              </p:cNvPr>
              <p:cNvPicPr>
                <a:picLocks noChangeAspect="1"/>
              </p:cNvPicPr>
              <p:nvPr/>
            </p:nvPicPr>
            <p:blipFill>
              <a:blip r:embed="rId3"/>
              <a:stretch>
                <a:fillRect/>
              </a:stretch>
            </p:blipFill>
            <p:spPr>
              <a:xfrm>
                <a:off x="2614926" y="1828630"/>
                <a:ext cx="6515355" cy="4343570"/>
              </a:xfrm>
              <a:prstGeom prst="rect">
                <a:avLst/>
              </a:prstGeom>
            </p:spPr>
          </p:pic>
          <p:pic>
            <p:nvPicPr>
              <p:cNvPr id="8" name="Picture 7"/>
              <p:cNvPicPr>
                <a:picLocks noChangeAspect="1"/>
              </p:cNvPicPr>
              <p:nvPr/>
            </p:nvPicPr>
            <p:blipFill>
              <a:blip r:embed="rId4"/>
              <a:stretch>
                <a:fillRect/>
              </a:stretch>
            </p:blipFill>
            <p:spPr>
              <a:xfrm>
                <a:off x="9470833" y="3390900"/>
                <a:ext cx="1617654" cy="856405"/>
              </a:xfrm>
              <a:prstGeom prst="rect">
                <a:avLst/>
              </a:prstGeom>
            </p:spPr>
          </p:pic>
        </p:grpSp>
        <p:sp>
          <p:nvSpPr>
            <p:cNvPr id="14" name="Rectangle 13">
              <a:extLst>
                <a:ext uri="{FF2B5EF4-FFF2-40B4-BE49-F238E27FC236}">
                  <a16:creationId xmlns:a16="http://schemas.microsoft.com/office/drawing/2014/main" id="{1423DFD2-6682-354E-A9F3-C4295537485B}"/>
                </a:ext>
              </a:extLst>
            </p:cNvPr>
            <p:cNvSpPr/>
            <p:nvPr/>
          </p:nvSpPr>
          <p:spPr>
            <a:xfrm>
              <a:off x="9248930" y="2725556"/>
              <a:ext cx="2943069" cy="646331"/>
            </a:xfrm>
            <a:prstGeom prst="rect">
              <a:avLst/>
            </a:prstGeom>
          </p:spPr>
          <p:txBody>
            <a:bodyPr wrap="square">
              <a:spAutoFit/>
            </a:bodyPr>
            <a:lstStyle/>
            <a:p>
              <a:r>
                <a:rPr lang="en-US" dirty="0">
                  <a:solidFill>
                    <a:schemeClr val="tx1">
                      <a:lumMod val="75000"/>
                      <a:lumOff val="25000"/>
                    </a:schemeClr>
                  </a:solidFill>
                  <a:latin typeface="Karla" charset="0"/>
                  <a:ea typeface="Karla" charset="0"/>
                  <a:cs typeface="Karla" charset="0"/>
                </a:rPr>
                <a:t>We will use the simplest model:</a:t>
              </a:r>
              <a:endParaRPr lang="en-US" dirty="0"/>
            </a:p>
          </p:txBody>
        </p:sp>
      </p:grpSp>
    </p:spTree>
    <p:extLst>
      <p:ext uri="{BB962C8B-B14F-4D97-AF65-F5344CB8AC3E}">
        <p14:creationId xmlns:p14="http://schemas.microsoft.com/office/powerpoint/2010/main" val="1301783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R-squared</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32496" y="3390900"/>
                <a:ext cx="10327008" cy="2111143"/>
              </a:xfrm>
            </p:spPr>
            <p:txBody>
              <a:bodyPr/>
              <a:lstStyle/>
              <a:p>
                <a:pPr marL="457200" indent="-457200">
                  <a:spcAft>
                    <a:spcPts val="1200"/>
                  </a:spcAft>
                  <a:buFont typeface="Arial" charset="0"/>
                  <a:buChar char="•"/>
                </a:pPr>
                <a:r>
                  <a:rPr lang="en-US" sz="2400" dirty="0">
                    <a:solidFill>
                      <a:schemeClr val="tx1">
                        <a:lumMod val="75000"/>
                        <a:lumOff val="25000"/>
                      </a:schemeClr>
                    </a:solidFill>
                    <a:latin typeface="Karla" charset="0"/>
                    <a:ea typeface="Karla" charset="0"/>
                    <a:cs typeface="Karla" charset="0"/>
                  </a:rPr>
                  <a:t>If our model is as good as the mean value, </a:t>
                </a:r>
                <a14:m>
                  <m:oMath xmlns:m="http://schemas.openxmlformats.org/officeDocument/2006/math">
                    <m:acc>
                      <m:accPr>
                        <m:chr m:val="̅"/>
                        <m:ctrlPr>
                          <a:rPr lang="en-US" sz="2400" i="1" smtClean="0">
                            <a:solidFill>
                              <a:schemeClr val="tx1">
                                <a:lumMod val="75000"/>
                                <a:lumOff val="25000"/>
                              </a:schemeClr>
                            </a:solidFill>
                            <a:latin typeface="Cambria Math" panose="02040503050406030204" pitchFamily="18" charset="0"/>
                            <a:ea typeface="Karla" charset="0"/>
                            <a:cs typeface="Karla" charset="0"/>
                          </a:rPr>
                        </m:ctrlPr>
                      </m:accPr>
                      <m:e>
                        <m:r>
                          <a:rPr lang="en-US" sz="2400" b="0" i="1" smtClean="0">
                            <a:solidFill>
                              <a:schemeClr val="tx1">
                                <a:lumMod val="75000"/>
                                <a:lumOff val="25000"/>
                              </a:schemeClr>
                            </a:solidFill>
                            <a:latin typeface="Cambria Math" panose="02040503050406030204" pitchFamily="18" charset="0"/>
                            <a:ea typeface="Karla" charset="0"/>
                            <a:cs typeface="Karla" charset="0"/>
                          </a:rPr>
                          <m:t>𝑦</m:t>
                        </m:r>
                      </m:e>
                    </m:acc>
                  </m:oMath>
                </a14:m>
                <a:r>
                  <a:rPr lang="en-US" sz="2400" dirty="0">
                    <a:solidFill>
                      <a:schemeClr val="tx1">
                        <a:lumMod val="75000"/>
                        <a:lumOff val="25000"/>
                      </a:schemeClr>
                    </a:solidFill>
                    <a:latin typeface="Karla" charset="0"/>
                    <a:ea typeface="Karla" charset="0"/>
                    <a:cs typeface="Karla" charset="0"/>
                  </a:rPr>
                  <a:t>, then </a:t>
                </a:r>
                <a14:m>
                  <m:oMath xmlns:m="http://schemas.openxmlformats.org/officeDocument/2006/math">
                    <m:sSup>
                      <m:sSupPr>
                        <m:ctrlPr>
                          <a:rPr lang="en-US" sz="2400" i="1" smtClean="0">
                            <a:solidFill>
                              <a:schemeClr val="tx1">
                                <a:lumMod val="75000"/>
                                <a:lumOff val="25000"/>
                              </a:schemeClr>
                            </a:solidFill>
                            <a:latin typeface="Cambria Math" panose="02040503050406030204" pitchFamily="18" charset="0"/>
                            <a:ea typeface="Karla" charset="0"/>
                            <a:cs typeface="Karla" charset="0"/>
                          </a:rPr>
                        </m:ctrlPr>
                      </m:sSupPr>
                      <m:e>
                        <m:r>
                          <a:rPr lang="en-US" sz="2400" b="0" i="1" smtClean="0">
                            <a:solidFill>
                              <a:schemeClr val="tx1">
                                <a:lumMod val="75000"/>
                                <a:lumOff val="25000"/>
                              </a:schemeClr>
                            </a:solidFill>
                            <a:latin typeface="Cambria Math" panose="02040503050406030204" pitchFamily="18" charset="0"/>
                            <a:ea typeface="Karla" charset="0"/>
                            <a:cs typeface="Karla" charset="0"/>
                          </a:rPr>
                          <m:t>𝑅</m:t>
                        </m:r>
                      </m:e>
                      <m:sup>
                        <m:r>
                          <a:rPr lang="en-US" sz="2400" b="0" i="1" smtClean="0">
                            <a:solidFill>
                              <a:schemeClr val="tx1">
                                <a:lumMod val="75000"/>
                                <a:lumOff val="25000"/>
                              </a:schemeClr>
                            </a:solidFill>
                            <a:latin typeface="Cambria Math" panose="02040503050406030204" pitchFamily="18" charset="0"/>
                            <a:ea typeface="Karla" charset="0"/>
                            <a:cs typeface="Karla" charset="0"/>
                          </a:rPr>
                          <m:t>2</m:t>
                        </m:r>
                      </m:sup>
                    </m:sSup>
                    <m:r>
                      <a:rPr lang="en-US" sz="2400" b="0" i="1" smtClean="0">
                        <a:solidFill>
                          <a:schemeClr val="tx1">
                            <a:lumMod val="75000"/>
                            <a:lumOff val="25000"/>
                          </a:schemeClr>
                        </a:solidFill>
                        <a:latin typeface="Cambria Math" panose="02040503050406030204" pitchFamily="18" charset="0"/>
                        <a:ea typeface="Karla" charset="0"/>
                        <a:cs typeface="Karla" charset="0"/>
                      </a:rPr>
                      <m:t>=0</m:t>
                    </m:r>
                  </m:oMath>
                </a14:m>
                <a:endParaRPr lang="en-US" sz="2400" dirty="0">
                  <a:solidFill>
                    <a:schemeClr val="tx1">
                      <a:lumMod val="75000"/>
                      <a:lumOff val="25000"/>
                    </a:schemeClr>
                  </a:solidFill>
                  <a:latin typeface="Karla" charset="0"/>
                  <a:ea typeface="Karla" charset="0"/>
                  <a:cs typeface="Karla" charset="0"/>
                </a:endParaRPr>
              </a:p>
              <a:p>
                <a:pPr marL="457200" indent="-457200">
                  <a:spcAft>
                    <a:spcPts val="1200"/>
                  </a:spcAft>
                  <a:buFont typeface="Arial" charset="0"/>
                  <a:buChar char="•"/>
                </a:pPr>
                <a:r>
                  <a:rPr lang="en-US" sz="2400" dirty="0">
                    <a:solidFill>
                      <a:schemeClr val="tx1">
                        <a:lumMod val="75000"/>
                        <a:lumOff val="25000"/>
                      </a:schemeClr>
                    </a:solidFill>
                    <a:latin typeface="Karla" charset="0"/>
                    <a:ea typeface="Karla" charset="0"/>
                    <a:cs typeface="Karla" charset="0"/>
                  </a:rPr>
                  <a:t>If our model is perfect then </a:t>
                </a:r>
                <a14:m>
                  <m:oMath xmlns:m="http://schemas.openxmlformats.org/officeDocument/2006/math">
                    <m:sSup>
                      <m:sSupPr>
                        <m:ctrlPr>
                          <a:rPr lang="en-US" sz="2400" i="1">
                            <a:solidFill>
                              <a:schemeClr val="tx1">
                                <a:lumMod val="75000"/>
                                <a:lumOff val="25000"/>
                              </a:schemeClr>
                            </a:solidFill>
                            <a:latin typeface="Cambria Math" panose="02040503050406030204" pitchFamily="18" charset="0"/>
                            <a:ea typeface="Karla" charset="0"/>
                            <a:cs typeface="Karla" charset="0"/>
                          </a:rPr>
                        </m:ctrlPr>
                      </m:sSupPr>
                      <m:e>
                        <m:r>
                          <a:rPr lang="en-US" sz="2400" i="1">
                            <a:solidFill>
                              <a:schemeClr val="tx1">
                                <a:lumMod val="75000"/>
                                <a:lumOff val="25000"/>
                              </a:schemeClr>
                            </a:solidFill>
                            <a:latin typeface="Cambria Math" panose="02040503050406030204" pitchFamily="18" charset="0"/>
                            <a:ea typeface="Karla" charset="0"/>
                            <a:cs typeface="Karla" charset="0"/>
                          </a:rPr>
                          <m:t>𝑅</m:t>
                        </m:r>
                      </m:e>
                      <m:sup>
                        <m:r>
                          <a:rPr lang="en-US" sz="2400" i="1">
                            <a:solidFill>
                              <a:schemeClr val="tx1">
                                <a:lumMod val="75000"/>
                                <a:lumOff val="25000"/>
                              </a:schemeClr>
                            </a:solidFill>
                            <a:latin typeface="Cambria Math" panose="02040503050406030204" pitchFamily="18" charset="0"/>
                            <a:ea typeface="Karla" charset="0"/>
                            <a:cs typeface="Karla" charset="0"/>
                          </a:rPr>
                          <m:t>2</m:t>
                        </m:r>
                      </m:sup>
                    </m:sSup>
                    <m:r>
                      <a:rPr lang="en-US" sz="2400" i="1">
                        <a:solidFill>
                          <a:schemeClr val="tx1">
                            <a:lumMod val="75000"/>
                            <a:lumOff val="25000"/>
                          </a:schemeClr>
                        </a:solidFill>
                        <a:latin typeface="Cambria Math" panose="02040503050406030204" pitchFamily="18" charset="0"/>
                        <a:ea typeface="Karla" charset="0"/>
                        <a:cs typeface="Karla" charset="0"/>
                      </a:rPr>
                      <m:t>=</m:t>
                    </m:r>
                    <m:r>
                      <a:rPr lang="en-US" sz="2400" b="0" i="1" smtClean="0">
                        <a:solidFill>
                          <a:schemeClr val="tx1">
                            <a:lumMod val="75000"/>
                            <a:lumOff val="25000"/>
                          </a:schemeClr>
                        </a:solidFill>
                        <a:latin typeface="Cambria Math" panose="02040503050406030204" pitchFamily="18" charset="0"/>
                        <a:ea typeface="Karla" charset="0"/>
                        <a:cs typeface="Karla" charset="0"/>
                      </a:rPr>
                      <m:t>1</m:t>
                    </m:r>
                  </m:oMath>
                </a14:m>
                <a:endParaRPr lang="en-US" sz="2400" dirty="0">
                  <a:solidFill>
                    <a:schemeClr val="tx1">
                      <a:lumMod val="75000"/>
                      <a:lumOff val="25000"/>
                    </a:schemeClr>
                  </a:solidFill>
                  <a:latin typeface="Karla" charset="0"/>
                  <a:ea typeface="Karla" charset="0"/>
                  <a:cs typeface="Karla" charset="0"/>
                </a:endParaRPr>
              </a:p>
              <a:p>
                <a:pPr marL="457200" indent="-457200">
                  <a:spcAft>
                    <a:spcPts val="1200"/>
                  </a:spcAft>
                  <a:buFont typeface="Arial" charset="0"/>
                  <a:buChar char="•"/>
                </a:pPr>
                <a14:m>
                  <m:oMath xmlns:m="http://schemas.openxmlformats.org/officeDocument/2006/math">
                    <m:sSup>
                      <m:sSupPr>
                        <m:ctrlPr>
                          <a:rPr lang="en-US" sz="2400" i="1">
                            <a:solidFill>
                              <a:schemeClr val="tx1">
                                <a:lumMod val="75000"/>
                                <a:lumOff val="25000"/>
                              </a:schemeClr>
                            </a:solidFill>
                            <a:latin typeface="Cambria Math" panose="02040503050406030204" pitchFamily="18" charset="0"/>
                            <a:ea typeface="Karla" charset="0"/>
                            <a:cs typeface="Karla" charset="0"/>
                          </a:rPr>
                        </m:ctrlPr>
                      </m:sSupPr>
                      <m:e>
                        <m:r>
                          <a:rPr lang="en-US" sz="2400" i="1">
                            <a:solidFill>
                              <a:schemeClr val="tx1">
                                <a:lumMod val="75000"/>
                                <a:lumOff val="25000"/>
                              </a:schemeClr>
                            </a:solidFill>
                            <a:latin typeface="Cambria Math" panose="02040503050406030204" pitchFamily="18" charset="0"/>
                            <a:ea typeface="Karla" charset="0"/>
                            <a:cs typeface="Karla" charset="0"/>
                          </a:rPr>
                          <m:t>𝑅</m:t>
                        </m:r>
                      </m:e>
                      <m:sup>
                        <m:r>
                          <a:rPr lang="en-US" sz="2400" i="1">
                            <a:solidFill>
                              <a:schemeClr val="tx1">
                                <a:lumMod val="75000"/>
                                <a:lumOff val="25000"/>
                              </a:schemeClr>
                            </a:solidFill>
                            <a:latin typeface="Cambria Math" panose="02040503050406030204" pitchFamily="18" charset="0"/>
                            <a:ea typeface="Karla" charset="0"/>
                            <a:cs typeface="Karla" charset="0"/>
                          </a:rPr>
                          <m:t>2</m:t>
                        </m:r>
                      </m:sup>
                    </m:sSup>
                  </m:oMath>
                </a14:m>
                <a:r>
                  <a:rPr lang="en-US" sz="2400" dirty="0">
                    <a:solidFill>
                      <a:schemeClr val="tx1">
                        <a:lumMod val="75000"/>
                        <a:lumOff val="25000"/>
                      </a:schemeClr>
                    </a:solidFill>
                    <a:latin typeface="Karla" charset="0"/>
                    <a:ea typeface="Karla" charset="0"/>
                    <a:cs typeface="Karla" charset="0"/>
                  </a:rPr>
                  <a:t> can be negative if the model is worst than the average. This can happen when we evaluate the model in the test set.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32496" y="3390900"/>
                <a:ext cx="10327008" cy="2111143"/>
              </a:xfrm>
              <a:blipFill rotWithShape="0">
                <a:blip r:embed="rId3"/>
                <a:stretch>
                  <a:fillRect l="-826" t="-2305" b="-1441"/>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50</a:t>
            </a:fld>
            <a:endParaRPr lang="en-US"/>
          </a:p>
        </p:txBody>
      </p:sp>
      <p:sp>
        <p:nvSpPr>
          <p:cNvPr id="5" name="TextBox 4"/>
          <p:cNvSpPr txBox="1"/>
          <p:nvPr/>
        </p:nvSpPr>
        <p:spPr>
          <a:xfrm>
            <a:off x="4506686" y="4833257"/>
            <a:ext cx="184731" cy="369332"/>
          </a:xfrm>
          <a:prstGeom prst="rect">
            <a:avLst/>
          </a:prstGeom>
          <a:noFill/>
        </p:spPr>
        <p:txBody>
          <a:bodyPr wrap="none" rtlCol="0">
            <a:spAutoFit/>
          </a:bodyPr>
          <a:lstStyle/>
          <a:p>
            <a:endParaRPr lang="en-US" dirty="0"/>
          </a:p>
        </p:txBody>
      </p:sp>
      <p:pic>
        <p:nvPicPr>
          <p:cNvPr id="8" name="Picture 7"/>
          <p:cNvPicPr>
            <a:picLocks noChangeAspect="1"/>
          </p:cNvPicPr>
          <p:nvPr/>
        </p:nvPicPr>
        <p:blipFill>
          <a:blip r:embed="rId4"/>
          <a:stretch>
            <a:fillRect/>
          </a:stretch>
        </p:blipFill>
        <p:spPr>
          <a:xfrm>
            <a:off x="4080329" y="1637329"/>
            <a:ext cx="3596640" cy="924560"/>
          </a:xfrm>
          <a:prstGeom prst="rect">
            <a:avLst/>
          </a:prstGeom>
        </p:spPr>
      </p:pic>
    </p:spTree>
    <p:extLst>
      <p:ext uri="{BB962C8B-B14F-4D97-AF65-F5344CB8AC3E}">
        <p14:creationId xmlns:p14="http://schemas.microsoft.com/office/powerpoint/2010/main" val="151260518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endParaRPr lang="en-US" dirty="0">
              <a:effectLst/>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32496" y="1196445"/>
                <a:ext cx="10327008" cy="5317171"/>
              </a:xfrm>
            </p:spPr>
            <p:txBody>
              <a:bodyPr/>
              <a:lstStyle/>
              <a:p>
                <a:pPr>
                  <a:spcBef>
                    <a:spcPts val="1872"/>
                  </a:spcBef>
                  <a:spcAft>
                    <a:spcPts val="1200"/>
                  </a:spcAft>
                </a:pPr>
                <a:r>
                  <a:rPr lang="en-US" sz="2400" b="1" dirty="0"/>
                  <a:t>Comparison of Two Models   </a:t>
                </a:r>
              </a:p>
              <a:p>
                <a:pPr>
                  <a:spcBef>
                    <a:spcPts val="0"/>
                  </a:spcBef>
                  <a:spcAft>
                    <a:spcPts val="1200"/>
                  </a:spcAft>
                </a:pPr>
                <a:r>
                  <a:rPr lang="en-US" sz="2400" dirty="0"/>
                  <a:t>	How do we choose from two different models?</a:t>
                </a:r>
              </a:p>
              <a:p>
                <a:pPr>
                  <a:spcBef>
                    <a:spcPts val="1872"/>
                  </a:spcBef>
                  <a:spcAft>
                    <a:spcPts val="1200"/>
                  </a:spcAft>
                </a:pPr>
                <a:r>
                  <a:rPr lang="en-US" sz="2400" b="1" dirty="0"/>
                  <a:t>Model Fitness </a:t>
                </a:r>
              </a:p>
              <a:p>
                <a:pPr>
                  <a:spcBef>
                    <a:spcPts val="0"/>
                  </a:spcBef>
                  <a:spcAft>
                    <a:spcPts val="1200"/>
                  </a:spcAft>
                </a:pPr>
                <a:r>
                  <a:rPr lang="en-US" sz="2400" dirty="0"/>
                  <a:t>	How does the model perform predicting? </a:t>
                </a:r>
                <a:endParaRPr lang="en-US" sz="2400" b="1" dirty="0"/>
              </a:p>
              <a:p>
                <a:pPr>
                  <a:spcBef>
                    <a:spcPts val="1872"/>
                  </a:spcBef>
                  <a:spcAft>
                    <a:spcPts val="1200"/>
                  </a:spcAft>
                </a:pPr>
                <a:r>
                  <a:rPr lang="en-US" sz="2400" b="1" dirty="0"/>
                  <a:t>Evaluating Significance of Predictors </a:t>
                </a:r>
              </a:p>
              <a:p>
                <a:pPr>
                  <a:spcBef>
                    <a:spcPts val="0"/>
                  </a:spcBef>
                  <a:spcAft>
                    <a:spcPts val="1200"/>
                  </a:spcAft>
                </a:pPr>
                <a:r>
                  <a:rPr lang="en-US" sz="2400" dirty="0"/>
                  <a:t>	Does the outcome depend on the predictors?</a:t>
                </a:r>
                <a:endParaRPr lang="en-US" sz="2400" b="1" dirty="0"/>
              </a:p>
              <a:p>
                <a:pPr>
                  <a:spcBef>
                    <a:spcPts val="672"/>
                  </a:spcBef>
                  <a:spcAft>
                    <a:spcPts val="1200"/>
                  </a:spcAft>
                </a:pPr>
                <a:r>
                  <a:rPr lang="en-US" sz="2400" b="1" dirty="0"/>
                  <a:t>How well do we know </a:t>
                </a:r>
                <a14:m>
                  <m:oMath xmlns:m="http://schemas.openxmlformats.org/officeDocument/2006/math">
                    <m:acc>
                      <m:accPr>
                        <m:chr m:val="̂"/>
                        <m:ctrlPr>
                          <a:rPr lang="en-US" sz="2400" b="1" i="1" smtClean="0">
                            <a:latin typeface="Cambria Math" panose="02040503050406030204" pitchFamily="18" charset="0"/>
                          </a:rPr>
                        </m:ctrlPr>
                      </m:accPr>
                      <m:e>
                        <m:r>
                          <a:rPr lang="en-US" sz="2400" b="1" i="1" smtClean="0">
                            <a:latin typeface="Cambria Math" charset="0"/>
                          </a:rPr>
                          <m:t>𝒇</m:t>
                        </m:r>
                      </m:e>
                    </m:acc>
                  </m:oMath>
                </a14:m>
                <a:r>
                  <a:rPr lang="en-US" sz="2400" b="1" dirty="0"/>
                  <a:t> </a:t>
                </a:r>
              </a:p>
              <a:p>
                <a:pPr>
                  <a:spcBef>
                    <a:spcPts val="0"/>
                  </a:spcBef>
                  <a:spcAft>
                    <a:spcPts val="1200"/>
                  </a:spcAft>
                </a:pPr>
                <a:r>
                  <a:rPr lang="en-US" sz="2400" dirty="0"/>
                  <a:t>	The confidence intervals of our </a:t>
                </a:r>
                <a14:m>
                  <m:oMath xmlns:m="http://schemas.openxmlformats.org/officeDocument/2006/math">
                    <m:acc>
                      <m:accPr>
                        <m:chr m:val="̂"/>
                        <m:ctrlPr>
                          <a:rPr lang="en-US" sz="2400" i="1">
                            <a:latin typeface="Cambria Math" panose="02040503050406030204" pitchFamily="18" charset="0"/>
                          </a:rPr>
                        </m:ctrlPr>
                      </m:accPr>
                      <m:e>
                        <m:r>
                          <a:rPr lang="en-US" sz="2400" i="1">
                            <a:latin typeface="Cambria Math" charset="0"/>
                          </a:rPr>
                          <m:t>𝑓</m:t>
                        </m:r>
                      </m:e>
                    </m:acc>
                    <m:r>
                      <a:rPr lang="en-US" sz="2400" i="1">
                        <a:latin typeface="Cambria Math" charset="0"/>
                      </a:rPr>
                      <m:t> </m:t>
                    </m:r>
                  </m:oMath>
                </a14:m>
                <a:endParaRPr lang="en-US" sz="2400" dirty="0"/>
              </a:p>
              <a:p>
                <a:pPr>
                  <a:spcBef>
                    <a:spcPts val="1872"/>
                  </a:spcBef>
                  <a:spcAft>
                    <a:spcPts val="1200"/>
                  </a:spcAft>
                </a:pPr>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32496" y="1196445"/>
                <a:ext cx="10327008" cy="5317171"/>
              </a:xfrm>
              <a:blipFill rotWithShape="0">
                <a:blip r:embed="rId2"/>
                <a:stretch>
                  <a:fillRect l="-945" t="-91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51</a:t>
            </a:fld>
            <a:endParaRPr lang="en-US"/>
          </a:p>
        </p:txBody>
      </p:sp>
    </p:spTree>
    <p:extLst>
      <p:ext uri="{BB962C8B-B14F-4D97-AF65-F5344CB8AC3E}">
        <p14:creationId xmlns:p14="http://schemas.microsoft.com/office/powerpoint/2010/main" val="186486609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endParaRPr lang="en-US" dirty="0">
              <a:effectLst/>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32496" y="1196445"/>
                <a:ext cx="10327008" cy="5317171"/>
              </a:xfrm>
            </p:spPr>
            <p:txBody>
              <a:bodyPr/>
              <a:lstStyle/>
              <a:p>
                <a:pPr>
                  <a:spcBef>
                    <a:spcPts val="1872"/>
                  </a:spcBef>
                  <a:spcAft>
                    <a:spcPts val="1200"/>
                  </a:spcAft>
                </a:pPr>
                <a:r>
                  <a:rPr lang="en-US" sz="2400" b="1" dirty="0">
                    <a:solidFill>
                      <a:schemeClr val="bg1">
                        <a:lumMod val="65000"/>
                      </a:schemeClr>
                    </a:solidFill>
                  </a:rPr>
                  <a:t>Model Fitness </a:t>
                </a:r>
              </a:p>
              <a:p>
                <a:pPr>
                  <a:spcBef>
                    <a:spcPts val="0"/>
                  </a:spcBef>
                  <a:spcAft>
                    <a:spcPts val="1200"/>
                  </a:spcAft>
                </a:pPr>
                <a:r>
                  <a:rPr lang="en-US" sz="2400" dirty="0">
                    <a:solidFill>
                      <a:schemeClr val="bg1">
                        <a:lumMod val="65000"/>
                      </a:schemeClr>
                    </a:solidFill>
                  </a:rPr>
                  <a:t>	How does the model perform predicting? </a:t>
                </a:r>
                <a:endParaRPr lang="en-US" sz="2400" b="1" dirty="0">
                  <a:solidFill>
                    <a:schemeClr val="bg1">
                      <a:lumMod val="65000"/>
                    </a:schemeClr>
                  </a:solidFill>
                </a:endParaRPr>
              </a:p>
              <a:p>
                <a:pPr>
                  <a:spcBef>
                    <a:spcPts val="1872"/>
                  </a:spcBef>
                  <a:spcAft>
                    <a:spcPts val="1200"/>
                  </a:spcAft>
                </a:pPr>
                <a:r>
                  <a:rPr lang="en-US" sz="2400" b="1" dirty="0">
                    <a:solidFill>
                      <a:schemeClr val="bg1">
                        <a:lumMod val="65000"/>
                      </a:schemeClr>
                    </a:solidFill>
                  </a:rPr>
                  <a:t>Comparison of Two Models   </a:t>
                </a:r>
              </a:p>
              <a:p>
                <a:pPr>
                  <a:spcBef>
                    <a:spcPts val="0"/>
                  </a:spcBef>
                  <a:spcAft>
                    <a:spcPts val="1200"/>
                  </a:spcAft>
                </a:pPr>
                <a:r>
                  <a:rPr lang="en-US" sz="2400" dirty="0">
                    <a:solidFill>
                      <a:schemeClr val="bg1">
                        <a:lumMod val="65000"/>
                      </a:schemeClr>
                    </a:solidFill>
                  </a:rPr>
                  <a:t>	How do we choose from two different models?</a:t>
                </a:r>
              </a:p>
              <a:p>
                <a:pPr>
                  <a:spcBef>
                    <a:spcPts val="1872"/>
                  </a:spcBef>
                  <a:spcAft>
                    <a:spcPts val="1200"/>
                  </a:spcAft>
                </a:pPr>
                <a:r>
                  <a:rPr lang="en-US" sz="2400" b="1" dirty="0"/>
                  <a:t>Evaluating Significance of Predictors </a:t>
                </a:r>
              </a:p>
              <a:p>
                <a:pPr>
                  <a:spcBef>
                    <a:spcPts val="0"/>
                  </a:spcBef>
                  <a:spcAft>
                    <a:spcPts val="1200"/>
                  </a:spcAft>
                </a:pPr>
                <a:r>
                  <a:rPr lang="en-US" sz="2400" dirty="0"/>
                  <a:t>	Does the outcome depend on the predictors?</a:t>
                </a:r>
                <a:endParaRPr lang="en-US" sz="2400" b="1" dirty="0"/>
              </a:p>
              <a:p>
                <a:pPr>
                  <a:spcBef>
                    <a:spcPts val="672"/>
                  </a:spcBef>
                  <a:spcAft>
                    <a:spcPts val="1200"/>
                  </a:spcAft>
                </a:pPr>
                <a:r>
                  <a:rPr lang="en-US" sz="2400" b="1" dirty="0"/>
                  <a:t>How well do we know </a:t>
                </a:r>
                <a14:m>
                  <m:oMath xmlns:m="http://schemas.openxmlformats.org/officeDocument/2006/math">
                    <m:acc>
                      <m:accPr>
                        <m:chr m:val="̂"/>
                        <m:ctrlPr>
                          <a:rPr lang="en-US" sz="2400" b="1" i="1" smtClean="0">
                            <a:latin typeface="Cambria Math" panose="02040503050406030204" pitchFamily="18" charset="0"/>
                          </a:rPr>
                        </m:ctrlPr>
                      </m:accPr>
                      <m:e>
                        <m:r>
                          <a:rPr lang="en-US" sz="2400" b="1" i="1" smtClean="0">
                            <a:latin typeface="Cambria Math" charset="0"/>
                          </a:rPr>
                          <m:t>𝒇</m:t>
                        </m:r>
                      </m:e>
                    </m:acc>
                  </m:oMath>
                </a14:m>
                <a:r>
                  <a:rPr lang="en-US" sz="2400" b="1" dirty="0"/>
                  <a:t> </a:t>
                </a:r>
              </a:p>
              <a:p>
                <a:pPr>
                  <a:spcBef>
                    <a:spcPts val="0"/>
                  </a:spcBef>
                  <a:spcAft>
                    <a:spcPts val="1200"/>
                  </a:spcAft>
                </a:pPr>
                <a:r>
                  <a:rPr lang="en-US" sz="2400" dirty="0"/>
                  <a:t>	The confidence intervals of our </a:t>
                </a:r>
                <a14:m>
                  <m:oMath xmlns:m="http://schemas.openxmlformats.org/officeDocument/2006/math">
                    <m:acc>
                      <m:accPr>
                        <m:chr m:val="̂"/>
                        <m:ctrlPr>
                          <a:rPr lang="en-US" sz="2400" i="1">
                            <a:latin typeface="Cambria Math" panose="02040503050406030204" pitchFamily="18" charset="0"/>
                          </a:rPr>
                        </m:ctrlPr>
                      </m:accPr>
                      <m:e>
                        <m:r>
                          <a:rPr lang="en-US" sz="2400" i="1">
                            <a:latin typeface="Cambria Math" charset="0"/>
                          </a:rPr>
                          <m:t>𝑓</m:t>
                        </m:r>
                      </m:e>
                    </m:acc>
                    <m:r>
                      <a:rPr lang="en-US" sz="2400" i="1">
                        <a:latin typeface="Cambria Math" charset="0"/>
                      </a:rPr>
                      <m:t> </m:t>
                    </m:r>
                  </m:oMath>
                </a14:m>
                <a:endParaRPr lang="en-US" sz="2400" dirty="0"/>
              </a:p>
              <a:p>
                <a:pPr>
                  <a:spcBef>
                    <a:spcPts val="1872"/>
                  </a:spcBef>
                  <a:spcAft>
                    <a:spcPts val="1200"/>
                  </a:spcAft>
                </a:pPr>
                <a:endParaRPr 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32496" y="1196445"/>
                <a:ext cx="10327008" cy="5317171"/>
              </a:xfrm>
              <a:blipFill rotWithShape="0">
                <a:blip r:embed="rId3"/>
                <a:stretch>
                  <a:fillRect l="-945" t="-916"/>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81B7CCDB-6D39-0547-B7B3-C80E39D6513A}" type="slidenum">
              <a:rPr lang="en-US" smtClean="0"/>
              <a:t>52</a:t>
            </a:fld>
            <a:endParaRPr lang="en-US"/>
          </a:p>
        </p:txBody>
      </p:sp>
      <p:sp>
        <p:nvSpPr>
          <p:cNvPr id="6" name="Content Placeholder 2"/>
          <p:cNvSpPr txBox="1">
            <a:spLocks/>
          </p:cNvSpPr>
          <p:nvPr/>
        </p:nvSpPr>
        <p:spPr>
          <a:xfrm>
            <a:off x="9144000" y="3812875"/>
            <a:ext cx="2380891" cy="2001329"/>
          </a:xfrm>
          <a:prstGeom prst="rect">
            <a:avLst/>
          </a:prstGeom>
          <a:ln>
            <a:noFill/>
          </a:ln>
        </p:spPr>
        <p:txBody>
          <a:bodyPr/>
          <a:lstStyle>
            <a:lvl1pPr marL="0" indent="0" algn="l" defTabSz="457182" rtl="0" eaLnBrk="1" latinLnBrk="0" hangingPunct="1">
              <a:spcBef>
                <a:spcPct val="20000"/>
              </a:spcBef>
              <a:buFont typeface="Arial"/>
              <a:buNone/>
              <a:defRPr sz="2800" kern="1200">
                <a:solidFill>
                  <a:srgbClr val="464646"/>
                </a:solidFill>
                <a:latin typeface="Karla"/>
                <a:ea typeface="+mn-ea"/>
                <a:cs typeface="Karla"/>
              </a:defRPr>
            </a:lvl1pPr>
            <a:lvl2pPr marL="742920" indent="-285738" algn="l" defTabSz="457182" rtl="0" eaLnBrk="1" latinLnBrk="0" hangingPunct="1">
              <a:spcBef>
                <a:spcPct val="20000"/>
              </a:spcBef>
              <a:buFont typeface="Arial"/>
              <a:buChar char="–"/>
              <a:defRPr sz="2400" kern="1200">
                <a:solidFill>
                  <a:srgbClr val="464646"/>
                </a:solidFill>
                <a:latin typeface="Karla"/>
                <a:ea typeface="+mn-ea"/>
                <a:cs typeface="Karla"/>
              </a:defRPr>
            </a:lvl2pPr>
            <a:lvl3pPr marL="1142954" indent="-228590" algn="l" defTabSz="457182" rtl="0" eaLnBrk="1" latinLnBrk="0" hangingPunct="1">
              <a:spcBef>
                <a:spcPct val="20000"/>
              </a:spcBef>
              <a:buFont typeface="Arial"/>
              <a:buChar char="•"/>
              <a:defRPr sz="2000" kern="1200">
                <a:solidFill>
                  <a:srgbClr val="464646"/>
                </a:solidFill>
                <a:latin typeface="Karla"/>
                <a:ea typeface="+mn-ea"/>
                <a:cs typeface="Karla"/>
              </a:defRPr>
            </a:lvl3pPr>
            <a:lvl4pPr marL="1600136" indent="-228590" algn="l" defTabSz="457182" rtl="0" eaLnBrk="1" latinLnBrk="0" hangingPunct="1">
              <a:spcBef>
                <a:spcPct val="20000"/>
              </a:spcBef>
              <a:buFont typeface="Arial"/>
              <a:buChar char="–"/>
              <a:defRPr sz="1800" kern="1200">
                <a:solidFill>
                  <a:srgbClr val="464646"/>
                </a:solidFill>
                <a:latin typeface="Karla"/>
                <a:ea typeface="+mn-ea"/>
                <a:cs typeface="Karla"/>
              </a:defRPr>
            </a:lvl4pPr>
            <a:lvl5pPr marL="2057317" indent="-228590" algn="l" defTabSz="457182" rtl="0" eaLnBrk="1" latinLnBrk="0" hangingPunct="1">
              <a:spcBef>
                <a:spcPct val="20000"/>
              </a:spcBef>
              <a:buFont typeface="Arial"/>
              <a:buChar char="»"/>
              <a:defRPr sz="1800" kern="1200">
                <a:solidFill>
                  <a:srgbClr val="464646"/>
                </a:solidFill>
                <a:latin typeface="Karla"/>
                <a:ea typeface="+mn-ea"/>
                <a:cs typeface="Karla"/>
              </a:defRPr>
            </a:lvl5pPr>
            <a:lvl6pPr marL="2514499" indent="-228590" algn="l" defTabSz="457182" rtl="0" eaLnBrk="1" latinLnBrk="0" hangingPunct="1">
              <a:spcBef>
                <a:spcPct val="20000"/>
              </a:spcBef>
              <a:buFont typeface="Arial"/>
              <a:buChar char="•"/>
              <a:defRPr sz="2000" kern="1200">
                <a:solidFill>
                  <a:schemeClr val="tx1"/>
                </a:solidFill>
                <a:latin typeface="+mn-lt"/>
                <a:ea typeface="+mn-ea"/>
                <a:cs typeface="+mn-cs"/>
              </a:defRPr>
            </a:lvl6pPr>
            <a:lvl7pPr marL="2971681" indent="-228590" algn="l" defTabSz="457182" rtl="0" eaLnBrk="1" latinLnBrk="0" hangingPunct="1">
              <a:spcBef>
                <a:spcPct val="20000"/>
              </a:spcBef>
              <a:buFont typeface="Arial"/>
              <a:buChar char="•"/>
              <a:defRPr sz="2000" kern="1200">
                <a:solidFill>
                  <a:schemeClr val="tx1"/>
                </a:solidFill>
                <a:latin typeface="+mn-lt"/>
                <a:ea typeface="+mn-ea"/>
                <a:cs typeface="+mn-cs"/>
              </a:defRPr>
            </a:lvl7pPr>
            <a:lvl8pPr marL="3428863" indent="-228590" algn="l" defTabSz="457182" rtl="0" eaLnBrk="1" latinLnBrk="0" hangingPunct="1">
              <a:spcBef>
                <a:spcPct val="20000"/>
              </a:spcBef>
              <a:buFont typeface="Arial"/>
              <a:buChar char="•"/>
              <a:defRPr sz="2000" kern="1200">
                <a:solidFill>
                  <a:schemeClr val="tx1"/>
                </a:solidFill>
                <a:latin typeface="+mn-lt"/>
                <a:ea typeface="+mn-ea"/>
                <a:cs typeface="+mn-cs"/>
              </a:defRPr>
            </a:lvl8pPr>
            <a:lvl9pPr marL="3886044" indent="-228590" algn="l" defTabSz="457182"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1872"/>
              </a:spcBef>
              <a:spcAft>
                <a:spcPts val="1200"/>
              </a:spcAft>
            </a:pPr>
            <a:endParaRPr lang="en-US" sz="2400" dirty="0"/>
          </a:p>
        </p:txBody>
      </p:sp>
      <p:grpSp>
        <p:nvGrpSpPr>
          <p:cNvPr id="8" name="Group 7"/>
          <p:cNvGrpSpPr/>
          <p:nvPr/>
        </p:nvGrpSpPr>
        <p:grpSpPr>
          <a:xfrm>
            <a:off x="8195094" y="3812875"/>
            <a:ext cx="3647614" cy="2001329"/>
            <a:chOff x="8195094" y="3812875"/>
            <a:chExt cx="3647614" cy="2001329"/>
          </a:xfrm>
        </p:grpSpPr>
        <p:sp>
          <p:nvSpPr>
            <p:cNvPr id="5" name="Right Brace 4"/>
            <p:cNvSpPr/>
            <p:nvPr/>
          </p:nvSpPr>
          <p:spPr>
            <a:xfrm>
              <a:off x="8195094" y="3812875"/>
              <a:ext cx="638355" cy="2001329"/>
            </a:xfrm>
            <a:prstGeom prst="rightBrace">
              <a:avLst/>
            </a:prstGeom>
            <a:ln w="31750"/>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 name="TextBox 6"/>
            <p:cNvSpPr txBox="1"/>
            <p:nvPr/>
          </p:nvSpPr>
          <p:spPr>
            <a:xfrm>
              <a:off x="9003469" y="4490373"/>
              <a:ext cx="2839239" cy="646331"/>
            </a:xfrm>
            <a:prstGeom prst="rect">
              <a:avLst/>
            </a:prstGeom>
            <a:noFill/>
          </p:spPr>
          <p:txBody>
            <a:bodyPr wrap="none" rtlCol="0">
              <a:spAutoFit/>
            </a:bodyPr>
            <a:lstStyle/>
            <a:p>
              <a:r>
                <a:rPr lang="en-US" sz="3600" dirty="0">
                  <a:solidFill>
                    <a:schemeClr val="tx1">
                      <a:lumMod val="75000"/>
                      <a:lumOff val="25000"/>
                    </a:schemeClr>
                  </a:solidFill>
                  <a:latin typeface="Karla" charset="0"/>
                  <a:ea typeface="Karla" charset="0"/>
                  <a:cs typeface="Karla" charset="0"/>
                </a:rPr>
                <a:t>Next  lecture</a:t>
              </a:r>
            </a:p>
          </p:txBody>
        </p:sp>
      </p:grpSp>
    </p:spTree>
    <p:extLst>
      <p:ext uri="{BB962C8B-B14F-4D97-AF65-F5344CB8AC3E}">
        <p14:creationId xmlns:p14="http://schemas.microsoft.com/office/powerpoint/2010/main" val="1260152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Afternoon Exercises</a:t>
            </a:r>
          </a:p>
        </p:txBody>
      </p:sp>
      <p:sp>
        <p:nvSpPr>
          <p:cNvPr id="3" name="Content Placeholder 2"/>
          <p:cNvSpPr>
            <a:spLocks noGrp="1"/>
          </p:cNvSpPr>
          <p:nvPr>
            <p:ph idx="1"/>
          </p:nvPr>
        </p:nvSpPr>
        <p:spPr>
          <a:xfrm>
            <a:off x="932496" y="2005893"/>
            <a:ext cx="10327008" cy="2111143"/>
          </a:xfrm>
        </p:spPr>
        <p:txBody>
          <a:bodyPr/>
          <a:lstStyle/>
          <a:p>
            <a:r>
              <a:rPr lang="en-US" b="1" dirty="0">
                <a:solidFill>
                  <a:schemeClr val="accent1">
                    <a:lumMod val="75000"/>
                  </a:schemeClr>
                </a:solidFill>
              </a:rPr>
              <a:t>Quiz</a:t>
            </a:r>
            <a:r>
              <a:rPr lang="en-US" dirty="0"/>
              <a:t> - to be completed in the next 10 min:</a:t>
            </a:r>
          </a:p>
          <a:p>
            <a:r>
              <a:rPr lang="en-US" dirty="0"/>
              <a:t>	</a:t>
            </a:r>
            <a:r>
              <a:rPr lang="en-US" dirty="0">
                <a:solidFill>
                  <a:schemeClr val="tx1">
                    <a:lumMod val="95000"/>
                    <a:lumOff val="5000"/>
                  </a:schemeClr>
                </a:solidFill>
              </a:rPr>
              <a:t>Sway</a:t>
            </a:r>
            <a:r>
              <a:rPr lang="en-US" dirty="0"/>
              <a:t>: Lecture 4: Introduction to Regression | part 2</a:t>
            </a:r>
          </a:p>
          <a:p>
            <a:endParaRPr lang="en-US" dirty="0"/>
          </a:p>
          <a:p>
            <a:r>
              <a:rPr lang="en-US" b="1" dirty="0">
                <a:solidFill>
                  <a:schemeClr val="accent1">
                    <a:lumMod val="75000"/>
                  </a:schemeClr>
                </a:solidFill>
              </a:rPr>
              <a:t>Programmatic </a:t>
            </a:r>
            <a:r>
              <a:rPr lang="mr-IN" dirty="0"/>
              <a:t>–</a:t>
            </a:r>
            <a:r>
              <a:rPr lang="en-US" dirty="0"/>
              <a:t> to be completed by next Lecture: </a:t>
            </a:r>
          </a:p>
          <a:p>
            <a:r>
              <a:rPr lang="en-US" dirty="0"/>
              <a:t>	</a:t>
            </a:r>
            <a:r>
              <a:rPr lang="en-US" dirty="0">
                <a:solidFill>
                  <a:schemeClr val="tx1">
                    <a:lumMod val="95000"/>
                    <a:lumOff val="5000"/>
                  </a:schemeClr>
                </a:solidFill>
              </a:rPr>
              <a:t>Lessons</a:t>
            </a:r>
            <a:r>
              <a:rPr lang="en-US" dirty="0"/>
              <a:t>: Lecture 4: </a:t>
            </a:r>
            <a:r>
              <a:rPr lang="en-US" dirty="0" err="1"/>
              <a:t>kNN</a:t>
            </a:r>
            <a:r>
              <a:rPr lang="en-US" dirty="0"/>
              <a:t> Regression </a:t>
            </a:r>
            <a:r>
              <a:rPr lang="mr-IN" dirty="0"/>
              <a:t>–</a:t>
            </a:r>
            <a:r>
              <a:rPr lang="en-US" dirty="0"/>
              <a:t> two (2) exercises</a:t>
            </a:r>
          </a:p>
          <a:p>
            <a:r>
              <a:rPr lang="en-US" dirty="0"/>
              <a:t>	</a:t>
            </a:r>
          </a:p>
        </p:txBody>
      </p:sp>
      <p:sp>
        <p:nvSpPr>
          <p:cNvPr id="4" name="Slide Number Placeholder 3"/>
          <p:cNvSpPr>
            <a:spLocks noGrp="1"/>
          </p:cNvSpPr>
          <p:nvPr>
            <p:ph type="sldNum" sz="quarter" idx="12"/>
          </p:nvPr>
        </p:nvSpPr>
        <p:spPr/>
        <p:txBody>
          <a:bodyPr/>
          <a:lstStyle/>
          <a:p>
            <a:fld id="{81B7CCDB-6D39-0547-B7B3-C80E39D6513A}" type="slidenum">
              <a:rPr lang="en-US" smtClean="0"/>
              <a:t>53</a:t>
            </a:fld>
            <a:endParaRPr lang="en-US"/>
          </a:p>
        </p:txBody>
      </p:sp>
    </p:spTree>
    <p:extLst>
      <p:ext uri="{BB962C8B-B14F-4D97-AF65-F5344CB8AC3E}">
        <p14:creationId xmlns:p14="http://schemas.microsoft.com/office/powerpoint/2010/main" val="110413845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A13833A1-46C9-FB45-812F-A8AC7B5136EB}" type="slidenum">
              <a:rPr lang="en-US" smtClean="0"/>
              <a:t>54</a:t>
            </a:fld>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17900" y="0"/>
            <a:ext cx="5143500" cy="6858000"/>
          </a:xfrm>
          <a:prstGeom prst="rect">
            <a:avLst/>
          </a:prstGeom>
        </p:spPr>
      </p:pic>
      <p:sp>
        <p:nvSpPr>
          <p:cNvPr id="4" name="Oval 3"/>
          <p:cNvSpPr/>
          <p:nvPr/>
        </p:nvSpPr>
        <p:spPr>
          <a:xfrm>
            <a:off x="6487064" y="1259457"/>
            <a:ext cx="759125" cy="845388"/>
          </a:xfrm>
          <a:prstGeom prst="ellipse">
            <a:avLst/>
          </a:prstGeom>
          <a:noFill/>
          <a:ln w="47625">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35091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79302D7-1ACA-224D-B29D-4D28082ED901}"/>
              </a:ext>
            </a:extLst>
          </p:cNvPr>
          <p:cNvSpPr>
            <a:spLocks noGrp="1"/>
          </p:cNvSpPr>
          <p:nvPr>
            <p:ph type="sldNum" sz="quarter" idx="12"/>
          </p:nvPr>
        </p:nvSpPr>
        <p:spPr/>
        <p:txBody>
          <a:bodyPr/>
          <a:lstStyle/>
          <a:p>
            <a:fld id="{AD29F1E6-0A42-6342-8A19-FA364A33AB30}" type="slidenum">
              <a:rPr lang="en-US" smtClean="0"/>
              <a:t>5</a:t>
            </a:fld>
            <a:endParaRPr lang="en-US"/>
          </a:p>
        </p:txBody>
      </p:sp>
      <p:sp>
        <p:nvSpPr>
          <p:cNvPr id="5" name="Content Placeholder 2">
            <a:extLst>
              <a:ext uri="{FF2B5EF4-FFF2-40B4-BE49-F238E27FC236}">
                <a16:creationId xmlns:a16="http://schemas.microsoft.com/office/drawing/2014/main" id="{4B42DE3A-C3D5-DB4E-8609-AB055504742F}"/>
              </a:ext>
            </a:extLst>
          </p:cNvPr>
          <p:cNvSpPr txBox="1">
            <a:spLocks/>
          </p:cNvSpPr>
          <p:nvPr/>
        </p:nvSpPr>
        <p:spPr>
          <a:xfrm>
            <a:off x="893321" y="1791043"/>
            <a:ext cx="10614316" cy="4104490"/>
          </a:xfrm>
          <a:prstGeom prst="rect">
            <a:avLst/>
          </a:prstGeom>
        </p:spPr>
        <p:txBody>
          <a:bodyPr/>
          <a:lstStyle>
            <a:lvl1pPr marL="342878" indent="-342878" algn="l" defTabSz="457171" rtl="0" eaLnBrk="1" latinLnBrk="0" hangingPunct="1">
              <a:spcBef>
                <a:spcPct val="20000"/>
              </a:spcBef>
              <a:buFont typeface="Arial"/>
              <a:buChar char="•"/>
              <a:defRPr sz="3200" kern="1200">
                <a:solidFill>
                  <a:schemeClr val="tx1"/>
                </a:solidFill>
                <a:latin typeface="+mn-lt"/>
                <a:ea typeface="+mn-ea"/>
                <a:cs typeface="+mn-cs"/>
              </a:defRPr>
            </a:lvl1pPr>
            <a:lvl2pPr marL="742901" indent="-285732" algn="l" defTabSz="457171" rtl="0" eaLnBrk="1" latinLnBrk="0" hangingPunct="1">
              <a:spcBef>
                <a:spcPct val="20000"/>
              </a:spcBef>
              <a:buFont typeface="Arial"/>
              <a:buChar char="–"/>
              <a:defRPr sz="2800" kern="1200">
                <a:solidFill>
                  <a:schemeClr val="tx1"/>
                </a:solidFill>
                <a:latin typeface="+mn-lt"/>
                <a:ea typeface="+mn-ea"/>
                <a:cs typeface="+mn-cs"/>
              </a:defRPr>
            </a:lvl2pPr>
            <a:lvl3pPr marL="1142926" indent="-228585" algn="l" defTabSz="457171" rtl="0" eaLnBrk="1" latinLnBrk="0" hangingPunct="1">
              <a:spcBef>
                <a:spcPct val="20000"/>
              </a:spcBef>
              <a:buFont typeface="Arial"/>
              <a:buChar char="•"/>
              <a:defRPr sz="2400" kern="1200">
                <a:solidFill>
                  <a:schemeClr val="tx1"/>
                </a:solidFill>
                <a:latin typeface="+mn-lt"/>
                <a:ea typeface="+mn-ea"/>
                <a:cs typeface="+mn-cs"/>
              </a:defRPr>
            </a:lvl3pPr>
            <a:lvl4pPr marL="1600096" indent="-228585" algn="l" defTabSz="457171" rtl="0" eaLnBrk="1" latinLnBrk="0" hangingPunct="1">
              <a:spcBef>
                <a:spcPct val="20000"/>
              </a:spcBef>
              <a:buFont typeface="Arial"/>
              <a:buChar char="–"/>
              <a:defRPr sz="2000" kern="1200">
                <a:solidFill>
                  <a:schemeClr val="tx1"/>
                </a:solidFill>
                <a:latin typeface="+mn-lt"/>
                <a:ea typeface="+mn-ea"/>
                <a:cs typeface="+mn-cs"/>
              </a:defRPr>
            </a:lvl4pPr>
            <a:lvl5pPr marL="2057266" indent="-228585" algn="l" defTabSz="457171" rtl="0" eaLnBrk="1" latinLnBrk="0" hangingPunct="1">
              <a:spcBef>
                <a:spcPct val="20000"/>
              </a:spcBef>
              <a:buFont typeface="Arial"/>
              <a:buChar char="»"/>
              <a:defRPr sz="2000" kern="1200">
                <a:solidFill>
                  <a:schemeClr val="tx1"/>
                </a:solidFill>
                <a:latin typeface="+mn-lt"/>
                <a:ea typeface="+mn-ea"/>
                <a:cs typeface="+mn-cs"/>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pPr marL="457189" indent="-457189">
              <a:spcAft>
                <a:spcPts val="500"/>
              </a:spcAft>
              <a:buFont typeface="Arial" charset="0"/>
              <a:buChar char="•"/>
            </a:pPr>
            <a:endParaRPr lang="en-US" sz="2400" dirty="0">
              <a:solidFill>
                <a:schemeClr val="tx1">
                  <a:lumMod val="75000"/>
                  <a:lumOff val="25000"/>
                </a:schemeClr>
              </a:solidFill>
            </a:endParaRPr>
          </a:p>
        </p:txBody>
      </p:sp>
      <p:sp>
        <p:nvSpPr>
          <p:cNvPr id="6" name="Title 1">
            <a:extLst>
              <a:ext uri="{FF2B5EF4-FFF2-40B4-BE49-F238E27FC236}">
                <a16:creationId xmlns:a16="http://schemas.microsoft.com/office/drawing/2014/main" id="{33BD8E3E-02C2-A04A-ABCD-1382F18753BD}"/>
              </a:ext>
            </a:extLst>
          </p:cNvPr>
          <p:cNvSpPr txBox="1">
            <a:spLocks/>
          </p:cNvSpPr>
          <p:nvPr/>
        </p:nvSpPr>
        <p:spPr>
          <a:xfrm>
            <a:off x="2851121" y="580975"/>
            <a:ext cx="6698717" cy="704801"/>
          </a:xfrm>
          <a:prstGeom prst="rect">
            <a:avLst/>
          </a:prstGeom>
          <a:solidFill>
            <a:srgbClr val="C00000"/>
          </a:solidFill>
        </p:spPr>
        <p:txBody>
          <a:bodyPr/>
          <a:lstStyle>
            <a:lvl1pPr algn="ctr" defTabSz="457171" rtl="0" eaLnBrk="1" latinLnBrk="0" hangingPunct="1">
              <a:spcBef>
                <a:spcPct val="0"/>
              </a:spcBef>
              <a:buNone/>
              <a:defRPr sz="3200" kern="1200" baseline="0">
                <a:solidFill>
                  <a:schemeClr val="tx1"/>
                </a:solidFill>
                <a:latin typeface="Karla"/>
                <a:ea typeface="+mj-ea"/>
                <a:cs typeface="Karla"/>
              </a:defRPr>
            </a:lvl1pPr>
          </a:lstStyle>
          <a:p>
            <a:pPr fontAlgn="ctr"/>
            <a:r>
              <a:rPr lang="en-US" sz="4000" dirty="0">
                <a:solidFill>
                  <a:schemeClr val="bg2"/>
                </a:solidFill>
              </a:rPr>
              <a:t>ACADEMY HONESTY</a:t>
            </a:r>
          </a:p>
        </p:txBody>
      </p:sp>
      <p:sp>
        <p:nvSpPr>
          <p:cNvPr id="3" name="Rectangle 2"/>
          <p:cNvSpPr/>
          <p:nvPr/>
        </p:nvSpPr>
        <p:spPr>
          <a:xfrm>
            <a:off x="783571" y="1650380"/>
            <a:ext cx="10896596" cy="4570482"/>
          </a:xfrm>
          <a:prstGeom prst="rect">
            <a:avLst/>
          </a:prstGeom>
        </p:spPr>
        <p:txBody>
          <a:bodyPr wrap="square">
            <a:spAutoFit/>
          </a:bodyPr>
          <a:lstStyle/>
          <a:p>
            <a:pPr>
              <a:spcAft>
                <a:spcPts val="1200"/>
              </a:spcAft>
            </a:pPr>
            <a:r>
              <a:rPr lang="en-US" sz="2800" b="1" dirty="0">
                <a:solidFill>
                  <a:schemeClr val="accent3">
                    <a:lumMod val="50000"/>
                  </a:schemeClr>
                </a:solidFill>
                <a:latin typeface="Karla" charset="0"/>
                <a:ea typeface="Karla" charset="0"/>
                <a:cs typeface="Karla" charset="0"/>
              </a:rPr>
              <a:t>ACCEPTABLE:</a:t>
            </a:r>
          </a:p>
          <a:p>
            <a:pPr>
              <a:spcBef>
                <a:spcPts val="600"/>
              </a:spcBef>
            </a:pPr>
            <a:r>
              <a:rPr lang="en-US" sz="2800" dirty="0">
                <a:solidFill>
                  <a:schemeClr val="tx1">
                    <a:lumMod val="75000"/>
                    <a:lumOff val="25000"/>
                  </a:schemeClr>
                </a:solidFill>
                <a:latin typeface="Karla" charset="0"/>
                <a:ea typeface="Karla" charset="0"/>
                <a:cs typeface="Karla" charset="0"/>
              </a:rPr>
              <a:t>➔ Discussing materials and engaging in OH.</a:t>
            </a:r>
          </a:p>
          <a:p>
            <a:pPr>
              <a:spcBef>
                <a:spcPts val="600"/>
              </a:spcBef>
            </a:pPr>
            <a:r>
              <a:rPr lang="en-US" sz="2800" dirty="0">
                <a:solidFill>
                  <a:schemeClr val="tx1">
                    <a:lumMod val="75000"/>
                    <a:lumOff val="25000"/>
                  </a:schemeClr>
                </a:solidFill>
                <a:latin typeface="Karla" charset="0"/>
                <a:ea typeface="Karla" charset="0"/>
                <a:cs typeface="Karla" charset="0"/>
              </a:rPr>
              <a:t>➔ Helping debug.</a:t>
            </a:r>
          </a:p>
          <a:p>
            <a:pPr>
              <a:spcBef>
                <a:spcPts val="600"/>
              </a:spcBef>
            </a:pPr>
            <a:r>
              <a:rPr lang="en-US" sz="2800" dirty="0">
                <a:solidFill>
                  <a:schemeClr val="tx1">
                    <a:lumMod val="75000"/>
                    <a:lumOff val="25000"/>
                  </a:schemeClr>
                </a:solidFill>
                <a:latin typeface="Karla" charset="0"/>
                <a:ea typeface="Karla" charset="0"/>
                <a:cs typeface="Karla" charset="0"/>
              </a:rPr>
              <a:t>➔ Using a few lines of code found online or other forum as long as you cite the origin and attribute authorship of code.</a:t>
            </a:r>
          </a:p>
          <a:p>
            <a:pPr>
              <a:spcBef>
                <a:spcPts val="600"/>
              </a:spcBef>
            </a:pPr>
            <a:r>
              <a:rPr lang="en-US" sz="2800" dirty="0">
                <a:solidFill>
                  <a:schemeClr val="tx1">
                    <a:lumMod val="75000"/>
                    <a:lumOff val="25000"/>
                  </a:schemeClr>
                </a:solidFill>
                <a:latin typeface="Karla" charset="0"/>
                <a:ea typeface="Karla" charset="0"/>
                <a:cs typeface="Karla" charset="0"/>
              </a:rPr>
              <a:t>➔ Searching online to expand your knowledge and for debugging, but not for outright solutions to HWs or final project.</a:t>
            </a:r>
          </a:p>
          <a:p>
            <a:pPr>
              <a:spcBef>
                <a:spcPts val="600"/>
              </a:spcBef>
            </a:pPr>
            <a:r>
              <a:rPr lang="en-US" sz="2800" dirty="0">
                <a:solidFill>
                  <a:schemeClr val="tx1">
                    <a:lumMod val="75000"/>
                    <a:lumOff val="25000"/>
                  </a:schemeClr>
                </a:solidFill>
                <a:latin typeface="Karla" charset="0"/>
                <a:ea typeface="Karla" charset="0"/>
                <a:cs typeface="Karla" charset="0"/>
              </a:rPr>
              <a:t>➔ Using a tutor, provided the tutor does not do your work for you.</a:t>
            </a:r>
          </a:p>
          <a:p>
            <a:pPr>
              <a:spcBef>
                <a:spcPts val="600"/>
              </a:spcBef>
            </a:pPr>
            <a:endParaRPr lang="en-US" sz="2700" dirty="0">
              <a:solidFill>
                <a:schemeClr val="tx1">
                  <a:lumMod val="75000"/>
                  <a:lumOff val="25000"/>
                </a:schemeClr>
              </a:solidFill>
              <a:effectLst/>
              <a:latin typeface="Karla" charset="0"/>
              <a:ea typeface="Karla" charset="0"/>
              <a:cs typeface="Karla" charset="0"/>
            </a:endParaRPr>
          </a:p>
        </p:txBody>
      </p:sp>
    </p:spTree>
    <p:extLst>
      <p:ext uri="{BB962C8B-B14F-4D97-AF65-F5344CB8AC3E}">
        <p14:creationId xmlns:p14="http://schemas.microsoft.com/office/powerpoint/2010/main" val="7311430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79302D7-1ACA-224D-B29D-4D28082ED901}"/>
              </a:ext>
            </a:extLst>
          </p:cNvPr>
          <p:cNvSpPr>
            <a:spLocks noGrp="1"/>
          </p:cNvSpPr>
          <p:nvPr>
            <p:ph type="sldNum" sz="quarter" idx="12"/>
          </p:nvPr>
        </p:nvSpPr>
        <p:spPr/>
        <p:txBody>
          <a:bodyPr/>
          <a:lstStyle/>
          <a:p>
            <a:fld id="{AD29F1E6-0A42-6342-8A19-FA364A33AB30}" type="slidenum">
              <a:rPr lang="en-US" smtClean="0"/>
              <a:t>6</a:t>
            </a:fld>
            <a:endParaRPr lang="en-US"/>
          </a:p>
        </p:txBody>
      </p:sp>
      <p:sp>
        <p:nvSpPr>
          <p:cNvPr id="5" name="Content Placeholder 2">
            <a:extLst>
              <a:ext uri="{FF2B5EF4-FFF2-40B4-BE49-F238E27FC236}">
                <a16:creationId xmlns:a16="http://schemas.microsoft.com/office/drawing/2014/main" id="{4B42DE3A-C3D5-DB4E-8609-AB055504742F}"/>
              </a:ext>
            </a:extLst>
          </p:cNvPr>
          <p:cNvSpPr txBox="1">
            <a:spLocks/>
          </p:cNvSpPr>
          <p:nvPr/>
        </p:nvSpPr>
        <p:spPr>
          <a:xfrm>
            <a:off x="893321" y="1791043"/>
            <a:ext cx="10614316" cy="4104490"/>
          </a:xfrm>
          <a:prstGeom prst="rect">
            <a:avLst/>
          </a:prstGeom>
        </p:spPr>
        <p:txBody>
          <a:bodyPr/>
          <a:lstStyle>
            <a:lvl1pPr marL="342878" indent="-342878" algn="l" defTabSz="457171" rtl="0" eaLnBrk="1" latinLnBrk="0" hangingPunct="1">
              <a:spcBef>
                <a:spcPct val="20000"/>
              </a:spcBef>
              <a:buFont typeface="Arial"/>
              <a:buChar char="•"/>
              <a:defRPr sz="3200" kern="1200">
                <a:solidFill>
                  <a:schemeClr val="tx1"/>
                </a:solidFill>
                <a:latin typeface="+mn-lt"/>
                <a:ea typeface="+mn-ea"/>
                <a:cs typeface="+mn-cs"/>
              </a:defRPr>
            </a:lvl1pPr>
            <a:lvl2pPr marL="742901" indent="-285732" algn="l" defTabSz="457171" rtl="0" eaLnBrk="1" latinLnBrk="0" hangingPunct="1">
              <a:spcBef>
                <a:spcPct val="20000"/>
              </a:spcBef>
              <a:buFont typeface="Arial"/>
              <a:buChar char="–"/>
              <a:defRPr sz="2800" kern="1200">
                <a:solidFill>
                  <a:schemeClr val="tx1"/>
                </a:solidFill>
                <a:latin typeface="+mn-lt"/>
                <a:ea typeface="+mn-ea"/>
                <a:cs typeface="+mn-cs"/>
              </a:defRPr>
            </a:lvl2pPr>
            <a:lvl3pPr marL="1142926" indent="-228585" algn="l" defTabSz="457171" rtl="0" eaLnBrk="1" latinLnBrk="0" hangingPunct="1">
              <a:spcBef>
                <a:spcPct val="20000"/>
              </a:spcBef>
              <a:buFont typeface="Arial"/>
              <a:buChar char="•"/>
              <a:defRPr sz="2400" kern="1200">
                <a:solidFill>
                  <a:schemeClr val="tx1"/>
                </a:solidFill>
                <a:latin typeface="+mn-lt"/>
                <a:ea typeface="+mn-ea"/>
                <a:cs typeface="+mn-cs"/>
              </a:defRPr>
            </a:lvl3pPr>
            <a:lvl4pPr marL="1600096" indent="-228585" algn="l" defTabSz="457171" rtl="0" eaLnBrk="1" latinLnBrk="0" hangingPunct="1">
              <a:spcBef>
                <a:spcPct val="20000"/>
              </a:spcBef>
              <a:buFont typeface="Arial"/>
              <a:buChar char="–"/>
              <a:defRPr sz="2000" kern="1200">
                <a:solidFill>
                  <a:schemeClr val="tx1"/>
                </a:solidFill>
                <a:latin typeface="+mn-lt"/>
                <a:ea typeface="+mn-ea"/>
                <a:cs typeface="+mn-cs"/>
              </a:defRPr>
            </a:lvl4pPr>
            <a:lvl5pPr marL="2057266" indent="-228585" algn="l" defTabSz="457171" rtl="0" eaLnBrk="1" latinLnBrk="0" hangingPunct="1">
              <a:spcBef>
                <a:spcPct val="20000"/>
              </a:spcBef>
              <a:buFont typeface="Arial"/>
              <a:buChar char="»"/>
              <a:defRPr sz="2000" kern="1200">
                <a:solidFill>
                  <a:schemeClr val="tx1"/>
                </a:solidFill>
                <a:latin typeface="+mn-lt"/>
                <a:ea typeface="+mn-ea"/>
                <a:cs typeface="+mn-cs"/>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pPr marL="457189" indent="-457189">
              <a:spcAft>
                <a:spcPts val="500"/>
              </a:spcAft>
              <a:buFont typeface="Arial" charset="0"/>
              <a:buChar char="•"/>
            </a:pPr>
            <a:endParaRPr lang="en-US" sz="2400" dirty="0">
              <a:solidFill>
                <a:schemeClr val="tx1">
                  <a:lumMod val="75000"/>
                  <a:lumOff val="25000"/>
                </a:schemeClr>
              </a:solidFill>
            </a:endParaRPr>
          </a:p>
        </p:txBody>
      </p:sp>
      <p:sp>
        <p:nvSpPr>
          <p:cNvPr id="6" name="Title 1">
            <a:extLst>
              <a:ext uri="{FF2B5EF4-FFF2-40B4-BE49-F238E27FC236}">
                <a16:creationId xmlns:a16="http://schemas.microsoft.com/office/drawing/2014/main" id="{33BD8E3E-02C2-A04A-ABCD-1382F18753BD}"/>
              </a:ext>
            </a:extLst>
          </p:cNvPr>
          <p:cNvSpPr txBox="1">
            <a:spLocks/>
          </p:cNvSpPr>
          <p:nvPr/>
        </p:nvSpPr>
        <p:spPr>
          <a:xfrm>
            <a:off x="2851121" y="580975"/>
            <a:ext cx="6698717" cy="704801"/>
          </a:xfrm>
          <a:prstGeom prst="rect">
            <a:avLst/>
          </a:prstGeom>
          <a:solidFill>
            <a:srgbClr val="C00000"/>
          </a:solidFill>
        </p:spPr>
        <p:txBody>
          <a:bodyPr/>
          <a:lstStyle>
            <a:lvl1pPr algn="ctr" defTabSz="457171" rtl="0" eaLnBrk="1" latinLnBrk="0" hangingPunct="1">
              <a:spcBef>
                <a:spcPct val="0"/>
              </a:spcBef>
              <a:buNone/>
              <a:defRPr sz="3200" kern="1200" baseline="0">
                <a:solidFill>
                  <a:schemeClr val="tx1"/>
                </a:solidFill>
                <a:latin typeface="Karla"/>
                <a:ea typeface="+mj-ea"/>
                <a:cs typeface="Karla"/>
              </a:defRPr>
            </a:lvl1pPr>
          </a:lstStyle>
          <a:p>
            <a:pPr fontAlgn="ctr"/>
            <a:r>
              <a:rPr lang="en-US" sz="4000" dirty="0">
                <a:solidFill>
                  <a:schemeClr val="bg2"/>
                </a:solidFill>
              </a:rPr>
              <a:t>ACADEMY HONESTY</a:t>
            </a:r>
          </a:p>
        </p:txBody>
      </p:sp>
      <p:sp>
        <p:nvSpPr>
          <p:cNvPr id="3" name="Rectangle 2"/>
          <p:cNvSpPr/>
          <p:nvPr/>
        </p:nvSpPr>
        <p:spPr>
          <a:xfrm>
            <a:off x="783571" y="1650380"/>
            <a:ext cx="10896596" cy="4001095"/>
          </a:xfrm>
          <a:prstGeom prst="rect">
            <a:avLst/>
          </a:prstGeom>
        </p:spPr>
        <p:txBody>
          <a:bodyPr wrap="square">
            <a:spAutoFit/>
          </a:bodyPr>
          <a:lstStyle/>
          <a:p>
            <a:pPr>
              <a:spcAft>
                <a:spcPts val="1200"/>
              </a:spcAft>
            </a:pPr>
            <a:r>
              <a:rPr lang="en-US" sz="2800" b="1" dirty="0">
                <a:solidFill>
                  <a:srgbClr val="C00000"/>
                </a:solidFill>
                <a:latin typeface="Karla" charset="0"/>
                <a:ea typeface="Karla" charset="0"/>
                <a:cs typeface="Karla" charset="0"/>
              </a:rPr>
              <a:t>NOT ACCEPTABLE:</a:t>
            </a:r>
          </a:p>
          <a:p>
            <a:pPr>
              <a:spcBef>
                <a:spcPts val="600"/>
              </a:spcBef>
            </a:pPr>
            <a:r>
              <a:rPr lang="en-US" sz="2800" dirty="0">
                <a:solidFill>
                  <a:schemeClr val="tx1">
                    <a:lumMod val="75000"/>
                    <a:lumOff val="25000"/>
                  </a:schemeClr>
                </a:solidFill>
              </a:rPr>
              <a:t>➔ Submitting the same or similar work to CS109 that you have submitted previously to this or another course (or will submit to another course).</a:t>
            </a:r>
          </a:p>
          <a:p>
            <a:pPr>
              <a:spcBef>
                <a:spcPts val="600"/>
              </a:spcBef>
            </a:pPr>
            <a:r>
              <a:rPr lang="en-US" sz="2800" dirty="0">
                <a:solidFill>
                  <a:schemeClr val="tx1">
                    <a:lumMod val="75000"/>
                    <a:lumOff val="25000"/>
                  </a:schemeClr>
                </a:solidFill>
              </a:rPr>
              <a:t>➔ Submitting work to CS109 that you intend to use outside of the course (e.g., for a job) without prior approval from the CS109 Heads.</a:t>
            </a:r>
          </a:p>
          <a:p>
            <a:pPr>
              <a:spcBef>
                <a:spcPts val="600"/>
              </a:spcBef>
            </a:pPr>
            <a:r>
              <a:rPr lang="en-US" sz="2800" dirty="0">
                <a:solidFill>
                  <a:schemeClr val="tx1">
                    <a:lumMod val="75000"/>
                    <a:lumOff val="25000"/>
                  </a:schemeClr>
                </a:solidFill>
              </a:rPr>
              <a:t>➔ Accessing a solution to some problem prior to submitting your own.</a:t>
            </a:r>
          </a:p>
          <a:p>
            <a:pPr>
              <a:spcBef>
                <a:spcPts val="600"/>
              </a:spcBef>
            </a:pPr>
            <a:r>
              <a:rPr lang="en-US" sz="2800" dirty="0">
                <a:solidFill>
                  <a:schemeClr val="tx1">
                    <a:lumMod val="75000"/>
                    <a:lumOff val="25000"/>
                  </a:schemeClr>
                </a:solidFill>
              </a:rPr>
              <a:t>➔ Failing to cite the origins of code or techniques that you discover outside of the course’s own lessons and integrate into your own work.</a:t>
            </a:r>
          </a:p>
        </p:txBody>
      </p:sp>
    </p:spTree>
    <p:extLst>
      <p:ext uri="{BB962C8B-B14F-4D97-AF65-F5344CB8AC3E}">
        <p14:creationId xmlns:p14="http://schemas.microsoft.com/office/powerpoint/2010/main" val="3582810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79302D7-1ACA-224D-B29D-4D28082ED901}"/>
              </a:ext>
            </a:extLst>
          </p:cNvPr>
          <p:cNvSpPr>
            <a:spLocks noGrp="1"/>
          </p:cNvSpPr>
          <p:nvPr>
            <p:ph type="sldNum" sz="quarter" idx="12"/>
          </p:nvPr>
        </p:nvSpPr>
        <p:spPr/>
        <p:txBody>
          <a:bodyPr/>
          <a:lstStyle/>
          <a:p>
            <a:fld id="{AD29F1E6-0A42-6342-8A19-FA364A33AB30}" type="slidenum">
              <a:rPr lang="en-US" smtClean="0"/>
              <a:t>7</a:t>
            </a:fld>
            <a:endParaRPr lang="en-US"/>
          </a:p>
        </p:txBody>
      </p:sp>
      <p:sp>
        <p:nvSpPr>
          <p:cNvPr id="5" name="Content Placeholder 2">
            <a:extLst>
              <a:ext uri="{FF2B5EF4-FFF2-40B4-BE49-F238E27FC236}">
                <a16:creationId xmlns:a16="http://schemas.microsoft.com/office/drawing/2014/main" id="{4B42DE3A-C3D5-DB4E-8609-AB055504742F}"/>
              </a:ext>
            </a:extLst>
          </p:cNvPr>
          <p:cNvSpPr txBox="1">
            <a:spLocks/>
          </p:cNvSpPr>
          <p:nvPr/>
        </p:nvSpPr>
        <p:spPr>
          <a:xfrm>
            <a:off x="893321" y="1791043"/>
            <a:ext cx="10614316" cy="4104490"/>
          </a:xfrm>
          <a:prstGeom prst="rect">
            <a:avLst/>
          </a:prstGeom>
        </p:spPr>
        <p:txBody>
          <a:bodyPr/>
          <a:lstStyle>
            <a:lvl1pPr marL="342878" indent="-342878" algn="l" defTabSz="457171" rtl="0" eaLnBrk="1" latinLnBrk="0" hangingPunct="1">
              <a:spcBef>
                <a:spcPct val="20000"/>
              </a:spcBef>
              <a:buFont typeface="Arial"/>
              <a:buChar char="•"/>
              <a:defRPr sz="3200" kern="1200">
                <a:solidFill>
                  <a:schemeClr val="tx1"/>
                </a:solidFill>
                <a:latin typeface="+mn-lt"/>
                <a:ea typeface="+mn-ea"/>
                <a:cs typeface="+mn-cs"/>
              </a:defRPr>
            </a:lvl1pPr>
            <a:lvl2pPr marL="742901" indent="-285732" algn="l" defTabSz="457171" rtl="0" eaLnBrk="1" latinLnBrk="0" hangingPunct="1">
              <a:spcBef>
                <a:spcPct val="20000"/>
              </a:spcBef>
              <a:buFont typeface="Arial"/>
              <a:buChar char="–"/>
              <a:defRPr sz="2800" kern="1200">
                <a:solidFill>
                  <a:schemeClr val="tx1"/>
                </a:solidFill>
                <a:latin typeface="+mn-lt"/>
                <a:ea typeface="+mn-ea"/>
                <a:cs typeface="+mn-cs"/>
              </a:defRPr>
            </a:lvl2pPr>
            <a:lvl3pPr marL="1142926" indent="-228585" algn="l" defTabSz="457171" rtl="0" eaLnBrk="1" latinLnBrk="0" hangingPunct="1">
              <a:spcBef>
                <a:spcPct val="20000"/>
              </a:spcBef>
              <a:buFont typeface="Arial"/>
              <a:buChar char="•"/>
              <a:defRPr sz="2400" kern="1200">
                <a:solidFill>
                  <a:schemeClr val="tx1"/>
                </a:solidFill>
                <a:latin typeface="+mn-lt"/>
                <a:ea typeface="+mn-ea"/>
                <a:cs typeface="+mn-cs"/>
              </a:defRPr>
            </a:lvl3pPr>
            <a:lvl4pPr marL="1600096" indent="-228585" algn="l" defTabSz="457171" rtl="0" eaLnBrk="1" latinLnBrk="0" hangingPunct="1">
              <a:spcBef>
                <a:spcPct val="20000"/>
              </a:spcBef>
              <a:buFont typeface="Arial"/>
              <a:buChar char="–"/>
              <a:defRPr sz="2000" kern="1200">
                <a:solidFill>
                  <a:schemeClr val="tx1"/>
                </a:solidFill>
                <a:latin typeface="+mn-lt"/>
                <a:ea typeface="+mn-ea"/>
                <a:cs typeface="+mn-cs"/>
              </a:defRPr>
            </a:lvl4pPr>
            <a:lvl5pPr marL="2057266" indent="-228585" algn="l" defTabSz="457171" rtl="0" eaLnBrk="1" latinLnBrk="0" hangingPunct="1">
              <a:spcBef>
                <a:spcPct val="20000"/>
              </a:spcBef>
              <a:buFont typeface="Arial"/>
              <a:buChar char="»"/>
              <a:defRPr sz="2000" kern="1200">
                <a:solidFill>
                  <a:schemeClr val="tx1"/>
                </a:solidFill>
                <a:latin typeface="+mn-lt"/>
                <a:ea typeface="+mn-ea"/>
                <a:cs typeface="+mn-cs"/>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pPr marL="457189" indent="-457189">
              <a:spcAft>
                <a:spcPts val="500"/>
              </a:spcAft>
              <a:buFont typeface="Arial" charset="0"/>
              <a:buChar char="•"/>
            </a:pPr>
            <a:endParaRPr lang="en-US" sz="2400" dirty="0">
              <a:solidFill>
                <a:schemeClr val="tx1">
                  <a:lumMod val="75000"/>
                  <a:lumOff val="25000"/>
                </a:schemeClr>
              </a:solidFill>
            </a:endParaRPr>
          </a:p>
        </p:txBody>
      </p:sp>
      <p:sp>
        <p:nvSpPr>
          <p:cNvPr id="6" name="Title 1">
            <a:extLst>
              <a:ext uri="{FF2B5EF4-FFF2-40B4-BE49-F238E27FC236}">
                <a16:creationId xmlns:a16="http://schemas.microsoft.com/office/drawing/2014/main" id="{33BD8E3E-02C2-A04A-ABCD-1382F18753BD}"/>
              </a:ext>
            </a:extLst>
          </p:cNvPr>
          <p:cNvSpPr txBox="1">
            <a:spLocks/>
          </p:cNvSpPr>
          <p:nvPr/>
        </p:nvSpPr>
        <p:spPr>
          <a:xfrm>
            <a:off x="2851121" y="580975"/>
            <a:ext cx="6698717" cy="704801"/>
          </a:xfrm>
          <a:prstGeom prst="rect">
            <a:avLst/>
          </a:prstGeom>
          <a:solidFill>
            <a:srgbClr val="C00000"/>
          </a:solidFill>
        </p:spPr>
        <p:txBody>
          <a:bodyPr/>
          <a:lstStyle>
            <a:lvl1pPr algn="ctr" defTabSz="457171" rtl="0" eaLnBrk="1" latinLnBrk="0" hangingPunct="1">
              <a:spcBef>
                <a:spcPct val="0"/>
              </a:spcBef>
              <a:buNone/>
              <a:defRPr sz="3200" kern="1200" baseline="0">
                <a:solidFill>
                  <a:schemeClr val="tx1"/>
                </a:solidFill>
                <a:latin typeface="Karla"/>
                <a:ea typeface="+mj-ea"/>
                <a:cs typeface="Karla"/>
              </a:defRPr>
            </a:lvl1pPr>
          </a:lstStyle>
          <a:p>
            <a:pPr fontAlgn="ctr"/>
            <a:r>
              <a:rPr lang="en-US" sz="4000" dirty="0">
                <a:solidFill>
                  <a:schemeClr val="bg2"/>
                </a:solidFill>
              </a:rPr>
              <a:t>ACADEMY HONESTY</a:t>
            </a:r>
          </a:p>
        </p:txBody>
      </p:sp>
      <p:sp>
        <p:nvSpPr>
          <p:cNvPr id="3" name="Rectangle 2"/>
          <p:cNvSpPr/>
          <p:nvPr/>
        </p:nvSpPr>
        <p:spPr>
          <a:xfrm>
            <a:off x="783571" y="1650380"/>
            <a:ext cx="10896596" cy="4124206"/>
          </a:xfrm>
          <a:prstGeom prst="rect">
            <a:avLst/>
          </a:prstGeom>
        </p:spPr>
        <p:txBody>
          <a:bodyPr wrap="square">
            <a:spAutoFit/>
          </a:bodyPr>
          <a:lstStyle/>
          <a:p>
            <a:pPr>
              <a:spcAft>
                <a:spcPts val="1200"/>
              </a:spcAft>
            </a:pPr>
            <a:r>
              <a:rPr lang="en-US" sz="2800" b="1" dirty="0">
                <a:solidFill>
                  <a:srgbClr val="C00000"/>
                </a:solidFill>
                <a:latin typeface="Karla" charset="0"/>
                <a:ea typeface="Karla" charset="0"/>
                <a:cs typeface="Karla" charset="0"/>
              </a:rPr>
              <a:t>NOT ACCEPTABLE:</a:t>
            </a:r>
          </a:p>
          <a:p>
            <a:r>
              <a:rPr lang="en-US" sz="2800" dirty="0">
                <a:solidFill>
                  <a:schemeClr val="tx1">
                    <a:lumMod val="75000"/>
                    <a:lumOff val="25000"/>
                  </a:schemeClr>
                </a:solidFill>
              </a:rPr>
              <a:t>➔ Paying or offering to pay an individual for work that you may submit as your own.</a:t>
            </a:r>
          </a:p>
          <a:p>
            <a:r>
              <a:rPr lang="en-US" sz="2800" dirty="0">
                <a:solidFill>
                  <a:schemeClr val="tx1">
                    <a:lumMod val="75000"/>
                    <a:lumOff val="25000"/>
                  </a:schemeClr>
                </a:solidFill>
              </a:rPr>
              <a:t>➔ Providing or making available solutions to problem sets to individuals who might take this course in the future.</a:t>
            </a:r>
          </a:p>
          <a:p>
            <a:r>
              <a:rPr lang="en-US" sz="2800" dirty="0">
                <a:solidFill>
                  <a:schemeClr val="tx1">
                    <a:lumMod val="75000"/>
                    <a:lumOff val="25000"/>
                  </a:schemeClr>
                </a:solidFill>
              </a:rPr>
              <a:t>➔ Searching for or soliciting outright solutions to problem sets online or</a:t>
            </a:r>
          </a:p>
          <a:p>
            <a:r>
              <a:rPr lang="en-US" sz="2800" dirty="0">
                <a:solidFill>
                  <a:schemeClr val="tx1">
                    <a:lumMod val="75000"/>
                    <a:lumOff val="25000"/>
                  </a:schemeClr>
                </a:solidFill>
              </a:rPr>
              <a:t>elsewhere.</a:t>
            </a:r>
          </a:p>
          <a:p>
            <a:r>
              <a:rPr lang="en-US" sz="2800" dirty="0">
                <a:solidFill>
                  <a:schemeClr val="tx1">
                    <a:lumMod val="75000"/>
                    <a:lumOff val="25000"/>
                  </a:schemeClr>
                </a:solidFill>
              </a:rPr>
              <a:t>➔ Splitting a problem set’s workload with another individual and combining your work.</a:t>
            </a:r>
          </a:p>
        </p:txBody>
      </p:sp>
    </p:spTree>
    <p:extLst>
      <p:ext uri="{BB962C8B-B14F-4D97-AF65-F5344CB8AC3E}">
        <p14:creationId xmlns:p14="http://schemas.microsoft.com/office/powerpoint/2010/main" val="20560485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Background</a:t>
            </a:r>
          </a:p>
        </p:txBody>
      </p:sp>
      <p:sp>
        <p:nvSpPr>
          <p:cNvPr id="3" name="Content Placeholder 2"/>
          <p:cNvSpPr>
            <a:spLocks noGrp="1"/>
          </p:cNvSpPr>
          <p:nvPr>
            <p:ph idx="1"/>
          </p:nvPr>
        </p:nvSpPr>
        <p:spPr>
          <a:xfrm>
            <a:off x="801143" y="1202903"/>
            <a:ext cx="10860146" cy="721693"/>
          </a:xfrm>
        </p:spPr>
        <p:txBody>
          <a:bodyPr/>
          <a:lstStyle/>
          <a:p>
            <a:r>
              <a:rPr lang="en-US" dirty="0"/>
              <a:t>Roadmap:</a:t>
            </a:r>
          </a:p>
        </p:txBody>
      </p:sp>
      <p:sp>
        <p:nvSpPr>
          <p:cNvPr id="4" name="Slide Number Placeholder 3"/>
          <p:cNvSpPr>
            <a:spLocks noGrp="1"/>
          </p:cNvSpPr>
          <p:nvPr>
            <p:ph type="sldNum" sz="quarter" idx="12"/>
          </p:nvPr>
        </p:nvSpPr>
        <p:spPr/>
        <p:txBody>
          <a:bodyPr/>
          <a:lstStyle/>
          <a:p>
            <a:fld id="{AD29F1E6-0A42-6342-8A19-FA364A33AB30}" type="slidenum">
              <a:rPr lang="en-US" smtClean="0"/>
              <a:t>8</a:t>
            </a:fld>
            <a:endParaRPr lang="en-US"/>
          </a:p>
        </p:txBody>
      </p:sp>
      <p:sp>
        <p:nvSpPr>
          <p:cNvPr id="8" name="Content Placeholder 2">
            <a:extLst>
              <a:ext uri="{FF2B5EF4-FFF2-40B4-BE49-F238E27FC236}">
                <a16:creationId xmlns:a16="http://schemas.microsoft.com/office/drawing/2014/main" id="{2A0E32F4-37E1-914A-92B3-F973FAC8BB3F}"/>
              </a:ext>
            </a:extLst>
          </p:cNvPr>
          <p:cNvSpPr txBox="1">
            <a:spLocks/>
          </p:cNvSpPr>
          <p:nvPr/>
        </p:nvSpPr>
        <p:spPr>
          <a:xfrm>
            <a:off x="3894890" y="1896947"/>
            <a:ext cx="8538516" cy="3293082"/>
          </a:xfrm>
          <a:prstGeom prst="rect">
            <a:avLst/>
          </a:prstGeom>
          <a:ln>
            <a:noFill/>
          </a:ln>
        </p:spPr>
        <p:txBody>
          <a:bodyPr/>
          <a:lstStyle>
            <a:lvl1pPr marL="0" indent="0" algn="l" defTabSz="457171" rtl="0" eaLnBrk="1" latinLnBrk="0" hangingPunct="1">
              <a:spcBef>
                <a:spcPct val="20000"/>
              </a:spcBef>
              <a:buFont typeface="Arial"/>
              <a:buNone/>
              <a:defRPr sz="2800" kern="1200">
                <a:solidFill>
                  <a:srgbClr val="464646"/>
                </a:solidFill>
                <a:latin typeface="Karla"/>
                <a:ea typeface="+mn-ea"/>
                <a:cs typeface="Karla"/>
              </a:defRPr>
            </a:lvl1pPr>
            <a:lvl2pPr marL="742901" indent="-285732" algn="l" defTabSz="457171" rtl="0" eaLnBrk="1" latinLnBrk="0" hangingPunct="1">
              <a:spcBef>
                <a:spcPct val="20000"/>
              </a:spcBef>
              <a:buFont typeface="Arial"/>
              <a:buChar char="–"/>
              <a:defRPr sz="2400" kern="1200">
                <a:solidFill>
                  <a:srgbClr val="464646"/>
                </a:solidFill>
                <a:latin typeface="Karla"/>
                <a:ea typeface="+mn-ea"/>
                <a:cs typeface="Karla"/>
              </a:defRPr>
            </a:lvl2pPr>
            <a:lvl3pPr marL="1142926" indent="-228585" algn="l" defTabSz="457171" rtl="0" eaLnBrk="1" latinLnBrk="0" hangingPunct="1">
              <a:spcBef>
                <a:spcPct val="20000"/>
              </a:spcBef>
              <a:buFont typeface="Arial"/>
              <a:buChar char="•"/>
              <a:defRPr sz="2000" kern="1200">
                <a:solidFill>
                  <a:srgbClr val="464646"/>
                </a:solidFill>
                <a:latin typeface="Karla"/>
                <a:ea typeface="+mn-ea"/>
                <a:cs typeface="Karla"/>
              </a:defRPr>
            </a:lvl3pPr>
            <a:lvl4pPr marL="1600096" indent="-228585" algn="l" defTabSz="457171" rtl="0" eaLnBrk="1" latinLnBrk="0" hangingPunct="1">
              <a:spcBef>
                <a:spcPct val="20000"/>
              </a:spcBef>
              <a:buFont typeface="Arial"/>
              <a:buChar char="–"/>
              <a:defRPr sz="1800" kern="1200">
                <a:solidFill>
                  <a:srgbClr val="464646"/>
                </a:solidFill>
                <a:latin typeface="Karla"/>
                <a:ea typeface="+mn-ea"/>
                <a:cs typeface="Karla"/>
              </a:defRPr>
            </a:lvl4pPr>
            <a:lvl5pPr marL="2057266" indent="-228585" algn="l" defTabSz="457171" rtl="0" eaLnBrk="1" latinLnBrk="0" hangingPunct="1">
              <a:spcBef>
                <a:spcPct val="20000"/>
              </a:spcBef>
              <a:buFont typeface="Arial"/>
              <a:buChar char="»"/>
              <a:defRPr sz="1800" kern="1200">
                <a:solidFill>
                  <a:srgbClr val="464646"/>
                </a:solidFill>
                <a:latin typeface="Karla"/>
                <a:ea typeface="+mn-ea"/>
                <a:cs typeface="Karla"/>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pPr>
              <a:spcBef>
                <a:spcPts val="1000"/>
              </a:spcBef>
            </a:pPr>
            <a:r>
              <a:rPr lang="en-US" dirty="0"/>
              <a:t>What is Data Science?</a:t>
            </a:r>
            <a:endParaRPr lang="en-US" b="1" dirty="0">
              <a:solidFill>
                <a:schemeClr val="accent1">
                  <a:lumMod val="75000"/>
                </a:schemeClr>
              </a:solidFill>
            </a:endParaRPr>
          </a:p>
          <a:p>
            <a:pPr>
              <a:spcBef>
                <a:spcPts val="1000"/>
              </a:spcBef>
            </a:pPr>
            <a:r>
              <a:rPr lang="en-US" dirty="0"/>
              <a:t>Data: types, formats, issues, </a:t>
            </a:r>
            <a:r>
              <a:rPr lang="en-US" dirty="0" err="1"/>
              <a:t>etc</a:t>
            </a:r>
            <a:r>
              <a:rPr lang="en-US" dirty="0"/>
              <a:t>, and briefly visualization</a:t>
            </a:r>
          </a:p>
          <a:p>
            <a:pPr>
              <a:spcBef>
                <a:spcPts val="1800"/>
              </a:spcBef>
            </a:pPr>
            <a:r>
              <a:rPr lang="en-US" dirty="0"/>
              <a:t>How to quickly prepare data and scrape the web</a:t>
            </a:r>
          </a:p>
          <a:p>
            <a:pPr>
              <a:spcBef>
                <a:spcPts val="1600"/>
              </a:spcBef>
            </a:pPr>
            <a:endParaRPr lang="en-US" dirty="0"/>
          </a:p>
          <a:p>
            <a:pPr>
              <a:spcBef>
                <a:spcPts val="400"/>
              </a:spcBef>
            </a:pPr>
            <a:r>
              <a:rPr lang="en-US" b="1" dirty="0"/>
              <a:t>How to model data and evaluate model fitness. </a:t>
            </a:r>
          </a:p>
          <a:p>
            <a:pPr>
              <a:spcBef>
                <a:spcPts val="1000"/>
              </a:spcBef>
            </a:pPr>
            <a:r>
              <a:rPr lang="en-US" dirty="0"/>
              <a:t>Linear regression, confidence intervals, model selection cross validation, regularization</a:t>
            </a:r>
          </a:p>
          <a:p>
            <a:pPr>
              <a:spcBef>
                <a:spcPts val="1000"/>
              </a:spcBef>
            </a:pPr>
            <a:endParaRPr lang="en-US" dirty="0"/>
          </a:p>
        </p:txBody>
      </p:sp>
      <p:sp>
        <p:nvSpPr>
          <p:cNvPr id="9" name="Content Placeholder 2">
            <a:extLst>
              <a:ext uri="{FF2B5EF4-FFF2-40B4-BE49-F238E27FC236}">
                <a16:creationId xmlns:a16="http://schemas.microsoft.com/office/drawing/2014/main" id="{88F38BC1-D7EE-E24C-8928-951FA4CB9C98}"/>
              </a:ext>
            </a:extLst>
          </p:cNvPr>
          <p:cNvSpPr txBox="1">
            <a:spLocks/>
          </p:cNvSpPr>
          <p:nvPr/>
        </p:nvSpPr>
        <p:spPr>
          <a:xfrm>
            <a:off x="-217710" y="1835698"/>
            <a:ext cx="3701143" cy="3899257"/>
          </a:xfrm>
          <a:prstGeom prst="rect">
            <a:avLst/>
          </a:prstGeom>
          <a:ln>
            <a:noFill/>
          </a:ln>
        </p:spPr>
        <p:txBody>
          <a:bodyPr/>
          <a:lstStyle>
            <a:lvl1pPr marL="0" indent="0" algn="l" defTabSz="457171" rtl="0" eaLnBrk="1" latinLnBrk="0" hangingPunct="1">
              <a:spcBef>
                <a:spcPct val="20000"/>
              </a:spcBef>
              <a:buFont typeface="Arial"/>
              <a:buNone/>
              <a:defRPr sz="2800" kern="1200">
                <a:solidFill>
                  <a:srgbClr val="464646"/>
                </a:solidFill>
                <a:latin typeface="Karla"/>
                <a:ea typeface="+mn-ea"/>
                <a:cs typeface="Karla"/>
              </a:defRPr>
            </a:lvl1pPr>
            <a:lvl2pPr marL="742901" indent="-285732" algn="l" defTabSz="457171" rtl="0" eaLnBrk="1" latinLnBrk="0" hangingPunct="1">
              <a:spcBef>
                <a:spcPct val="20000"/>
              </a:spcBef>
              <a:buFont typeface="Arial"/>
              <a:buChar char="–"/>
              <a:defRPr sz="2400" kern="1200">
                <a:solidFill>
                  <a:srgbClr val="464646"/>
                </a:solidFill>
                <a:latin typeface="Karla"/>
                <a:ea typeface="+mn-ea"/>
                <a:cs typeface="Karla"/>
              </a:defRPr>
            </a:lvl2pPr>
            <a:lvl3pPr marL="1142926" indent="-228585" algn="l" defTabSz="457171" rtl="0" eaLnBrk="1" latinLnBrk="0" hangingPunct="1">
              <a:spcBef>
                <a:spcPct val="20000"/>
              </a:spcBef>
              <a:buFont typeface="Arial"/>
              <a:buChar char="•"/>
              <a:defRPr sz="2000" kern="1200">
                <a:solidFill>
                  <a:srgbClr val="464646"/>
                </a:solidFill>
                <a:latin typeface="Karla"/>
                <a:ea typeface="+mn-ea"/>
                <a:cs typeface="Karla"/>
              </a:defRPr>
            </a:lvl3pPr>
            <a:lvl4pPr marL="1600096" indent="-228585" algn="l" defTabSz="457171" rtl="0" eaLnBrk="1" latinLnBrk="0" hangingPunct="1">
              <a:spcBef>
                <a:spcPct val="20000"/>
              </a:spcBef>
              <a:buFont typeface="Arial"/>
              <a:buChar char="–"/>
              <a:defRPr sz="1800" kern="1200">
                <a:solidFill>
                  <a:srgbClr val="464646"/>
                </a:solidFill>
                <a:latin typeface="Karla"/>
                <a:ea typeface="+mn-ea"/>
                <a:cs typeface="Karla"/>
              </a:defRPr>
            </a:lvl4pPr>
            <a:lvl5pPr marL="2057266" indent="-228585" algn="l" defTabSz="457171" rtl="0" eaLnBrk="1" latinLnBrk="0" hangingPunct="1">
              <a:spcBef>
                <a:spcPct val="20000"/>
              </a:spcBef>
              <a:buFont typeface="Arial"/>
              <a:buChar char="»"/>
              <a:defRPr sz="1800" kern="1200">
                <a:solidFill>
                  <a:srgbClr val="464646"/>
                </a:solidFill>
                <a:latin typeface="Karla"/>
                <a:ea typeface="+mn-ea"/>
                <a:cs typeface="Karla"/>
              </a:defRPr>
            </a:lvl5pPr>
            <a:lvl6pPr marL="2514436" indent="-228585" algn="l" defTabSz="457171" rtl="0" eaLnBrk="1" latinLnBrk="0" hangingPunct="1">
              <a:spcBef>
                <a:spcPct val="20000"/>
              </a:spcBef>
              <a:buFont typeface="Arial"/>
              <a:buChar char="•"/>
              <a:defRPr sz="2000" kern="1200">
                <a:solidFill>
                  <a:schemeClr val="tx1"/>
                </a:solidFill>
                <a:latin typeface="+mn-lt"/>
                <a:ea typeface="+mn-ea"/>
                <a:cs typeface="+mn-cs"/>
              </a:defRPr>
            </a:lvl6pPr>
            <a:lvl7pPr marL="2971607" indent="-228585" algn="l" defTabSz="457171" rtl="0" eaLnBrk="1" latinLnBrk="0" hangingPunct="1">
              <a:spcBef>
                <a:spcPct val="20000"/>
              </a:spcBef>
              <a:buFont typeface="Arial"/>
              <a:buChar char="•"/>
              <a:defRPr sz="2000" kern="1200">
                <a:solidFill>
                  <a:schemeClr val="tx1"/>
                </a:solidFill>
                <a:latin typeface="+mn-lt"/>
                <a:ea typeface="+mn-ea"/>
                <a:cs typeface="+mn-cs"/>
              </a:defRPr>
            </a:lvl7pPr>
            <a:lvl8pPr marL="3428777" indent="-228585" algn="l" defTabSz="457171" rtl="0" eaLnBrk="1" latinLnBrk="0" hangingPunct="1">
              <a:spcBef>
                <a:spcPct val="20000"/>
              </a:spcBef>
              <a:buFont typeface="Arial"/>
              <a:buChar char="•"/>
              <a:defRPr sz="2000" kern="1200">
                <a:solidFill>
                  <a:schemeClr val="tx1"/>
                </a:solidFill>
                <a:latin typeface="+mn-lt"/>
                <a:ea typeface="+mn-ea"/>
                <a:cs typeface="+mn-cs"/>
              </a:defRPr>
            </a:lvl8pPr>
            <a:lvl9pPr marL="3885947" indent="-228585" algn="l" defTabSz="457171" rtl="0" eaLnBrk="1" latinLnBrk="0" hangingPunct="1">
              <a:spcBef>
                <a:spcPct val="20000"/>
              </a:spcBef>
              <a:buFont typeface="Arial"/>
              <a:buChar char="•"/>
              <a:defRPr sz="2000" kern="1200">
                <a:solidFill>
                  <a:schemeClr val="tx1"/>
                </a:solidFill>
                <a:latin typeface="+mn-lt"/>
                <a:ea typeface="+mn-ea"/>
                <a:cs typeface="+mn-cs"/>
              </a:defRPr>
            </a:lvl9pPr>
          </a:lstStyle>
          <a:p>
            <a:pPr algn="r">
              <a:spcBef>
                <a:spcPts val="1000"/>
              </a:spcBef>
            </a:pPr>
            <a:r>
              <a:rPr lang="en-US" dirty="0">
                <a:solidFill>
                  <a:schemeClr val="accent1">
                    <a:lumMod val="75000"/>
                  </a:schemeClr>
                </a:solidFill>
              </a:rPr>
              <a:t>Lecture 1</a:t>
            </a:r>
          </a:p>
          <a:p>
            <a:pPr algn="r">
              <a:spcBef>
                <a:spcPts val="1000"/>
              </a:spcBef>
            </a:pPr>
            <a:r>
              <a:rPr lang="en-US" dirty="0">
                <a:solidFill>
                  <a:schemeClr val="accent1">
                    <a:lumMod val="75000"/>
                  </a:schemeClr>
                </a:solidFill>
              </a:rPr>
              <a:t>Lecture 2</a:t>
            </a:r>
          </a:p>
          <a:p>
            <a:pPr algn="r">
              <a:spcBef>
                <a:spcPts val="1000"/>
              </a:spcBef>
            </a:pPr>
            <a:endParaRPr lang="en-US" dirty="0">
              <a:solidFill>
                <a:schemeClr val="accent1">
                  <a:lumMod val="75000"/>
                </a:schemeClr>
              </a:solidFill>
            </a:endParaRPr>
          </a:p>
          <a:p>
            <a:pPr algn="r">
              <a:spcBef>
                <a:spcPts val="1000"/>
              </a:spcBef>
            </a:pPr>
            <a:r>
              <a:rPr lang="en-US" dirty="0">
                <a:solidFill>
                  <a:schemeClr val="accent1">
                    <a:lumMod val="75000"/>
                  </a:schemeClr>
                </a:solidFill>
              </a:rPr>
              <a:t>Lecture 3 and Lab2</a:t>
            </a:r>
          </a:p>
          <a:p>
            <a:pPr algn="r">
              <a:spcBef>
                <a:spcPts val="1000"/>
              </a:spcBef>
            </a:pPr>
            <a:endParaRPr lang="en-US" dirty="0">
              <a:solidFill>
                <a:schemeClr val="accent1">
                  <a:lumMod val="75000"/>
                </a:schemeClr>
              </a:solidFill>
            </a:endParaRPr>
          </a:p>
          <a:p>
            <a:pPr algn="r">
              <a:spcBef>
                <a:spcPts val="1000"/>
              </a:spcBef>
            </a:pPr>
            <a:r>
              <a:rPr lang="en-US" b="1" dirty="0">
                <a:solidFill>
                  <a:schemeClr val="accent1">
                    <a:lumMod val="75000"/>
                  </a:schemeClr>
                </a:solidFill>
              </a:rPr>
              <a:t>This lecture</a:t>
            </a:r>
          </a:p>
          <a:p>
            <a:pPr algn="r">
              <a:spcBef>
                <a:spcPts val="1000"/>
              </a:spcBef>
            </a:pPr>
            <a:r>
              <a:rPr lang="en-US" dirty="0">
                <a:solidFill>
                  <a:schemeClr val="accent1">
                    <a:lumMod val="75000"/>
                  </a:schemeClr>
                </a:solidFill>
              </a:rPr>
              <a:t>Next 3 lectures</a:t>
            </a:r>
          </a:p>
        </p:txBody>
      </p:sp>
      <p:sp>
        <p:nvSpPr>
          <p:cNvPr id="5" name="Rectangle 4">
            <a:extLst>
              <a:ext uri="{FF2B5EF4-FFF2-40B4-BE49-F238E27FC236}">
                <a16:creationId xmlns:a16="http://schemas.microsoft.com/office/drawing/2014/main" id="{A78371E9-4181-3B4F-9154-A53FABF5D2D7}"/>
              </a:ext>
            </a:extLst>
          </p:cNvPr>
          <p:cNvSpPr/>
          <p:nvPr/>
        </p:nvSpPr>
        <p:spPr>
          <a:xfrm>
            <a:off x="3648065" y="1795852"/>
            <a:ext cx="45719" cy="4300147"/>
          </a:xfrm>
          <a:prstGeom prst="rect">
            <a:avLst/>
          </a:prstGeom>
          <a:solidFill>
            <a:schemeClr val="tx1">
              <a:lumMod val="85000"/>
              <a:lumOff val="15000"/>
            </a:schemeClr>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173823550"/>
      </p:ext>
    </p:extLst>
  </p:cSld>
  <p:clrMapOvr>
    <a:masterClrMapping/>
  </p:clrMapOvr>
</p:sld>
</file>

<file path=ppt/theme/theme1.xml><?xml version="1.0" encoding="utf-8"?>
<a:theme xmlns:a="http://schemas.openxmlformats.org/drawingml/2006/main" name="GEC_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2" id="{EE3F4256-57BA-4E45-A16C-7FF03EA64AD5}" vid="{8FDA9A5F-BD2F-2E4D-B6B1-DDFA3E9D3C6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CS109a_template</Template>
  <TotalTime>16645</TotalTime>
  <Words>2157</Words>
  <Application>Microsoft Macintosh PowerPoint</Application>
  <PresentationFormat>Widescreen</PresentationFormat>
  <Paragraphs>463</Paragraphs>
  <Slides>55</Slides>
  <Notes>37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55</vt:i4>
      </vt:variant>
    </vt:vector>
  </HeadingPairs>
  <TitlesOfParts>
    <vt:vector size="61" baseType="lpstr">
      <vt:lpstr>Karla</vt:lpstr>
      <vt:lpstr>Arial</vt:lpstr>
      <vt:lpstr>Calibri</vt:lpstr>
      <vt:lpstr>Cambria Math</vt:lpstr>
      <vt:lpstr>Mangal</vt:lpstr>
      <vt:lpstr>GEC_template</vt:lpstr>
      <vt:lpstr>Lecture 4: Introduction to Regression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Background</vt:lpstr>
      <vt:lpstr>Lecture Outline  </vt:lpstr>
      <vt:lpstr>Predicting a Variable </vt:lpstr>
      <vt:lpstr>Data</vt:lpstr>
      <vt:lpstr>Response vs. Predictor Variables</vt:lpstr>
      <vt:lpstr>Response vs. Predictor Variables</vt:lpstr>
      <vt:lpstr>Response vs. Predictor Variables</vt:lpstr>
      <vt:lpstr> Definition</vt:lpstr>
      <vt:lpstr>Statistical Model</vt:lpstr>
      <vt:lpstr>True vs. Statistical Model</vt:lpstr>
      <vt:lpstr>Statistical Model</vt:lpstr>
      <vt:lpstr>Statistical Model</vt:lpstr>
      <vt:lpstr>Statistical Model</vt:lpstr>
      <vt:lpstr>Statistical Model</vt:lpstr>
      <vt:lpstr>Prediction vs. Estimation</vt:lpstr>
      <vt:lpstr>Simple Prediction Model</vt:lpstr>
      <vt:lpstr>Simple Prediction Model</vt:lpstr>
      <vt:lpstr>Extend the Prediction Model</vt:lpstr>
      <vt:lpstr>Simple Prediction Models </vt:lpstr>
      <vt:lpstr>Simple Prediction Models </vt:lpstr>
      <vt:lpstr>k-Nearest Neighbors</vt:lpstr>
      <vt:lpstr> k-Nearest Neighbors - kNN</vt:lpstr>
      <vt:lpstr>ED quiz: Lecture 4 | part 1</vt:lpstr>
      <vt:lpstr>Things to Consider </vt:lpstr>
      <vt:lpstr>Error Evaluation</vt:lpstr>
      <vt:lpstr>Error Evaluation</vt:lpstr>
      <vt:lpstr>Error Evaluation</vt:lpstr>
      <vt:lpstr>Error Evaluation</vt:lpstr>
      <vt:lpstr>Error Evaluation</vt:lpstr>
      <vt:lpstr>Error Evaluation</vt:lpstr>
      <vt:lpstr>Error Evaluation </vt:lpstr>
      <vt:lpstr>Error Evaluation </vt:lpstr>
      <vt:lpstr>Error Evaluation </vt:lpstr>
      <vt:lpstr>PowerPoint Presentation</vt:lpstr>
      <vt:lpstr>Things to Consider </vt:lpstr>
      <vt:lpstr>Model Comparison</vt:lpstr>
      <vt:lpstr>Model Comparison</vt:lpstr>
      <vt:lpstr>Things to Consider </vt:lpstr>
      <vt:lpstr>Model Fitness  </vt:lpstr>
      <vt:lpstr>Model fitness</vt:lpstr>
      <vt:lpstr>Model fitness</vt:lpstr>
      <vt:lpstr>Model fitness</vt:lpstr>
      <vt:lpstr>R-squared</vt:lpstr>
      <vt:lpstr>Summary</vt:lpstr>
      <vt:lpstr>Summary</vt:lpstr>
      <vt:lpstr>Afternoon Exercises</vt:lpstr>
      <vt:lpstr>PowerPoint Presentation</vt:lpstr>
    </vt:vector>
  </TitlesOfParts>
  <Company>harvard</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pavlos protopapas</dc:creator>
  <cp:lastModifiedBy>Zhang Yuhan</cp:lastModifiedBy>
  <cp:revision>490</cp:revision>
  <cp:lastPrinted>2019-09-16T01:37:26Z</cp:lastPrinted>
  <dcterms:created xsi:type="dcterms:W3CDTF">2018-04-18T18:49:01Z</dcterms:created>
  <dcterms:modified xsi:type="dcterms:W3CDTF">2019-09-19T17:43:34Z</dcterms:modified>
</cp:coreProperties>
</file>